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306" r:id="rId41"/>
    <p:sldId id="307" r:id="rId42"/>
    <p:sldId id="296" r:id="rId43"/>
    <p:sldId id="308" r:id="rId44"/>
    <p:sldId id="297" r:id="rId45"/>
    <p:sldId id="309" r:id="rId46"/>
    <p:sldId id="310" r:id="rId47"/>
    <p:sldId id="312" r:id="rId48"/>
    <p:sldId id="314" r:id="rId49"/>
    <p:sldId id="316" r:id="rId50"/>
    <p:sldId id="315" r:id="rId51"/>
    <p:sldId id="313" r:id="rId52"/>
    <p:sldId id="317" r:id="rId53"/>
    <p:sldId id="318" r:id="rId54"/>
    <p:sldId id="319" r:id="rId55"/>
    <p:sldId id="298" r:id="rId56"/>
  </p:sldIdLst>
  <p:sldSz cx="18288000" cy="10287000"/>
  <p:notesSz cx="6858000" cy="9144000"/>
  <p:embeddedFontLst>
    <p:embeddedFont>
      <p:font typeface="Calibri" panose="020F0502020204030204" pitchFamily="34" charset="0"/>
      <p:regular r:id="rId57"/>
      <p:bold r:id="rId58"/>
      <p:italic r:id="rId59"/>
      <p:boldItalic r:id="rId60"/>
    </p:embeddedFont>
    <p:embeddedFont>
      <p:font typeface="Poppins" panose="00000500000000000000" pitchFamily="2" charset="0"/>
      <p:regular r:id="rId61"/>
      <p:bold r:id="rId62"/>
      <p:italic r:id="rId63"/>
      <p:boldItalic r:id="rId64"/>
    </p:embeddedFont>
    <p:embeddedFont>
      <p:font typeface="Poppins Bold" panose="00000800000000000000" charset="0"/>
      <p:regular r:id="rId65"/>
    </p:embeddedFont>
    <p:embeddedFont>
      <p:font typeface="Poppins Medium" panose="00000600000000000000" pitchFamily="2" charset="0"/>
      <p:regular r:id="rId66"/>
      <p:italic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66" d="100"/>
          <a:sy n="66" d="100"/>
        </p:scale>
        <p:origin x="1258" y="38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8.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svg"/><Relationship Id="rId12"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18.png"/><Relationship Id="rId10" Type="http://schemas.openxmlformats.org/officeDocument/2006/relationships/image" Target="../media/image8.png"/><Relationship Id="rId4" Type="http://schemas.openxmlformats.org/officeDocument/2006/relationships/image" Target="../media/image3.svg"/><Relationship Id="rId9" Type="http://schemas.openxmlformats.org/officeDocument/2006/relationships/image" Target="../media/image7.sv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9.sv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sv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7.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9.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31.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33.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32.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3.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34.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36.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3.svg"/><Relationship Id="rId2" Type="http://schemas.openxmlformats.org/officeDocument/2006/relationships/image" Target="../media/image1.jpg"/><Relationship Id="rId16" Type="http://schemas.openxmlformats.org/officeDocument/2006/relationships/image" Target="../media/image17.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5" Type="http://schemas.openxmlformats.org/officeDocument/2006/relationships/image" Target="../media/image4.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s>
</file>

<file path=ppt/slides/_rels/slide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37.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38.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39.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42.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41.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44.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43.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45.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47.emf"/><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46.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microsoft.com/office/2007/relationships/hdphoto" Target="../media/hdphoto1.wdp"/></Relationships>
</file>

<file path=ppt/slides/_rels/slide2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50.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49.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52.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51.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hyperlink" Target="http://192.168.2.99/"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53.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54.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5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5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55.png"/><Relationship Id="rId5" Type="http://schemas.openxmlformats.org/officeDocument/2006/relationships/image" Target="../media/image4.png"/><Relationship Id="rId15" Type="http://schemas.openxmlformats.org/officeDocument/2006/relationships/image" Target="../media/image59.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58.png"/></Relationships>
</file>

<file path=ppt/slides/_rels/slide3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6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61.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63.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9.sv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svg"/><Relationship Id="rId9" Type="http://schemas.openxmlformats.org/officeDocument/2006/relationships/image" Target="../media/image18.png"/></Relationships>
</file>

<file path=ppt/slides/_rels/slide3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66.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65.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4.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69.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68.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7.jp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7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71.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0.jp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4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75.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74.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3.jp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4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4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77.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6.emf"/><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4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80.emf"/><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79.emf"/><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8.emf"/><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4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83.jp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82.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1.emf"/><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4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84.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4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86.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5.jp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4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88.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7.jp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4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0.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9.jp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2.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91.jp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93.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94.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8.png"/><Relationship Id="rId17" Type="http://schemas.openxmlformats.org/officeDocument/2006/relationships/image" Target="../media/image101.svg"/><Relationship Id="rId2" Type="http://schemas.openxmlformats.org/officeDocument/2006/relationships/image" Target="../media/image1.jpg"/><Relationship Id="rId16"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97.svg"/><Relationship Id="rId5" Type="http://schemas.openxmlformats.org/officeDocument/2006/relationships/image" Target="../media/image4.png"/><Relationship Id="rId15" Type="http://schemas.openxmlformats.org/officeDocument/2006/relationships/image" Target="../media/image99.svg"/><Relationship Id="rId10" Type="http://schemas.openxmlformats.org/officeDocument/2006/relationships/image" Target="../media/image96.png"/><Relationship Id="rId4" Type="http://schemas.openxmlformats.org/officeDocument/2006/relationships/image" Target="../media/image3.svg"/><Relationship Id="rId9" Type="http://schemas.openxmlformats.org/officeDocument/2006/relationships/image" Target="../media/image95.png"/><Relationship Id="rId14" Type="http://schemas.openxmlformats.org/officeDocument/2006/relationships/image" Target="../media/image98.pn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1.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3.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4.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31" name="圖片 30">
            <a:extLst>
              <a:ext uri="{FF2B5EF4-FFF2-40B4-BE49-F238E27FC236}">
                <a16:creationId xmlns:a16="http://schemas.microsoft.com/office/drawing/2014/main" id="{5B6A770E-E8CD-4405-9B93-DD18288D4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6347797" y="7107191"/>
            <a:ext cx="2438700" cy="1058705"/>
            <a:chOff x="0" y="0"/>
            <a:chExt cx="343748" cy="149230"/>
          </a:xfrm>
        </p:grpSpPr>
        <p:sp>
          <p:nvSpPr>
            <p:cNvPr id="11" name="Freeform 11"/>
            <p:cNvSpPr/>
            <p:nvPr/>
          </p:nvSpPr>
          <p:spPr>
            <a:xfrm>
              <a:off x="0" y="0"/>
              <a:ext cx="343748" cy="149230"/>
            </a:xfrm>
            <a:custGeom>
              <a:avLst/>
              <a:gdLst/>
              <a:ahLst/>
              <a:cxnLst/>
              <a:rect l="l" t="t" r="r" b="b"/>
              <a:pathLst>
                <a:path w="343748" h="149230">
                  <a:moveTo>
                    <a:pt x="63492" y="0"/>
                  </a:moveTo>
                  <a:lnTo>
                    <a:pt x="280256" y="0"/>
                  </a:lnTo>
                  <a:cubicBezTo>
                    <a:pt x="315322" y="0"/>
                    <a:pt x="343748" y="28426"/>
                    <a:pt x="343748" y="63492"/>
                  </a:cubicBezTo>
                  <a:lnTo>
                    <a:pt x="343748" y="85738"/>
                  </a:lnTo>
                  <a:cubicBezTo>
                    <a:pt x="343748" y="120804"/>
                    <a:pt x="315322" y="149230"/>
                    <a:pt x="280256" y="149230"/>
                  </a:cubicBezTo>
                  <a:lnTo>
                    <a:pt x="63492" y="149230"/>
                  </a:lnTo>
                  <a:cubicBezTo>
                    <a:pt x="28426" y="149230"/>
                    <a:pt x="0" y="120804"/>
                    <a:pt x="0" y="85738"/>
                  </a:cubicBezTo>
                  <a:lnTo>
                    <a:pt x="0" y="63492"/>
                  </a:lnTo>
                  <a:cubicBezTo>
                    <a:pt x="0" y="28426"/>
                    <a:pt x="28426" y="0"/>
                    <a:pt x="63492" y="0"/>
                  </a:cubicBezTo>
                  <a:close/>
                </a:path>
              </a:pathLst>
            </a:custGeom>
            <a:solidFill>
              <a:srgbClr val="244389">
                <a:alpha val="18824"/>
              </a:srgbClr>
            </a:solidFill>
            <a:ln w="38100" cap="sq">
              <a:solidFill>
                <a:srgbClr val="FFFFFF">
                  <a:alpha val="18824"/>
                </a:srgbClr>
              </a:solidFill>
              <a:prstDash val="solid"/>
              <a:miter/>
            </a:ln>
          </p:spPr>
        </p:sp>
        <p:sp>
          <p:nvSpPr>
            <p:cNvPr id="12" name="TextBox 12"/>
            <p:cNvSpPr txBox="1"/>
            <p:nvPr/>
          </p:nvSpPr>
          <p:spPr>
            <a:xfrm>
              <a:off x="0" y="-38100"/>
              <a:ext cx="343748" cy="18733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9501503" y="7107191"/>
            <a:ext cx="2438700" cy="1058705"/>
            <a:chOff x="0" y="0"/>
            <a:chExt cx="343748" cy="149230"/>
          </a:xfrm>
        </p:grpSpPr>
        <p:sp>
          <p:nvSpPr>
            <p:cNvPr id="14" name="Freeform 14"/>
            <p:cNvSpPr/>
            <p:nvPr/>
          </p:nvSpPr>
          <p:spPr>
            <a:xfrm>
              <a:off x="0" y="0"/>
              <a:ext cx="343748" cy="149230"/>
            </a:xfrm>
            <a:custGeom>
              <a:avLst/>
              <a:gdLst/>
              <a:ahLst/>
              <a:cxnLst/>
              <a:rect l="l" t="t" r="r" b="b"/>
              <a:pathLst>
                <a:path w="343748" h="149230">
                  <a:moveTo>
                    <a:pt x="63492" y="0"/>
                  </a:moveTo>
                  <a:lnTo>
                    <a:pt x="280256" y="0"/>
                  </a:lnTo>
                  <a:cubicBezTo>
                    <a:pt x="315322" y="0"/>
                    <a:pt x="343748" y="28426"/>
                    <a:pt x="343748" y="63492"/>
                  </a:cubicBezTo>
                  <a:lnTo>
                    <a:pt x="343748" y="85738"/>
                  </a:lnTo>
                  <a:cubicBezTo>
                    <a:pt x="343748" y="120804"/>
                    <a:pt x="315322" y="149230"/>
                    <a:pt x="280256" y="149230"/>
                  </a:cubicBezTo>
                  <a:lnTo>
                    <a:pt x="63492" y="149230"/>
                  </a:lnTo>
                  <a:cubicBezTo>
                    <a:pt x="28426" y="149230"/>
                    <a:pt x="0" y="120804"/>
                    <a:pt x="0" y="85738"/>
                  </a:cubicBezTo>
                  <a:lnTo>
                    <a:pt x="0" y="63492"/>
                  </a:lnTo>
                  <a:cubicBezTo>
                    <a:pt x="0" y="28426"/>
                    <a:pt x="28426" y="0"/>
                    <a:pt x="63492" y="0"/>
                  </a:cubicBezTo>
                  <a:close/>
                </a:path>
              </a:pathLst>
            </a:custGeom>
            <a:solidFill>
              <a:srgbClr val="244389">
                <a:alpha val="18824"/>
              </a:srgbClr>
            </a:solidFill>
            <a:ln w="38100" cap="sq">
              <a:solidFill>
                <a:srgbClr val="FFFFFF">
                  <a:alpha val="18824"/>
                </a:srgbClr>
              </a:solidFill>
              <a:prstDash val="solid"/>
              <a:miter/>
            </a:ln>
          </p:spPr>
        </p:sp>
        <p:sp>
          <p:nvSpPr>
            <p:cNvPr id="15" name="TextBox 15"/>
            <p:cNvSpPr txBox="1"/>
            <p:nvPr/>
          </p:nvSpPr>
          <p:spPr>
            <a:xfrm>
              <a:off x="0" y="-38100"/>
              <a:ext cx="343748" cy="18733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TextBox 17"/>
          <p:cNvSpPr txBox="1"/>
          <p:nvPr/>
        </p:nvSpPr>
        <p:spPr>
          <a:xfrm>
            <a:off x="1028701" y="2681821"/>
            <a:ext cx="16230600" cy="2974019"/>
          </a:xfrm>
          <a:prstGeom prst="rect">
            <a:avLst/>
          </a:prstGeom>
        </p:spPr>
        <p:txBody>
          <a:bodyPr wrap="square" lIns="0" tIns="0" rIns="0" bIns="0" rtlCol="0" anchor="t">
            <a:spAutoFit/>
          </a:bodyPr>
          <a:lstStyle/>
          <a:p>
            <a:pPr algn="ctr">
              <a:lnSpc>
                <a:spcPts val="7704"/>
              </a:lnSpc>
            </a:pPr>
            <a:r>
              <a:rPr lang="en-US" sz="7200" dirty="0">
                <a:solidFill>
                  <a:srgbClr val="FFFFFF"/>
                </a:solidFill>
                <a:latin typeface="Poppins Bold"/>
              </a:rPr>
              <a:t>FPGA Implementation of </a:t>
            </a:r>
            <a:r>
              <a:rPr lang="en-US" sz="7200" dirty="0" err="1">
                <a:solidFill>
                  <a:srgbClr val="FFFFFF"/>
                </a:solidFill>
                <a:latin typeface="Poppins Bold"/>
              </a:rPr>
              <a:t>Softmax</a:t>
            </a:r>
            <a:r>
              <a:rPr lang="en-US" sz="7200" dirty="0">
                <a:solidFill>
                  <a:srgbClr val="FFFFFF"/>
                </a:solidFill>
                <a:latin typeface="Poppins Bold"/>
              </a:rPr>
              <a:t> Digit </a:t>
            </a:r>
            <a:r>
              <a:rPr lang="en-US" altLang="zh-TW" sz="7200" dirty="0">
                <a:solidFill>
                  <a:srgbClr val="FFFFFF"/>
                </a:solidFill>
                <a:latin typeface="Poppins Bold"/>
              </a:rPr>
              <a:t>Detection </a:t>
            </a:r>
            <a:r>
              <a:rPr lang="en-US" sz="7200" dirty="0">
                <a:solidFill>
                  <a:srgbClr val="FFFFFF"/>
                </a:solidFill>
                <a:latin typeface="Poppins Bold"/>
              </a:rPr>
              <a:t>&amp; </a:t>
            </a:r>
            <a:r>
              <a:rPr lang="en-US" altLang="zh-TW" sz="7200" dirty="0">
                <a:solidFill>
                  <a:srgbClr val="FFFFFF"/>
                </a:solidFill>
                <a:latin typeface="Poppins Bold"/>
              </a:rPr>
              <a:t>YOLO_v4 </a:t>
            </a:r>
            <a:r>
              <a:rPr lang="en-US" sz="7200" dirty="0">
                <a:solidFill>
                  <a:srgbClr val="FFFFFF"/>
                </a:solidFill>
                <a:latin typeface="Poppins Bold"/>
              </a:rPr>
              <a:t>Object Detection Based on Vitis-AI</a:t>
            </a:r>
          </a:p>
        </p:txBody>
      </p:sp>
      <p:sp>
        <p:nvSpPr>
          <p:cNvPr id="18" name="Freeform 18"/>
          <p:cNvSpPr/>
          <p:nvPr/>
        </p:nvSpPr>
        <p:spPr>
          <a:xfrm>
            <a:off x="-744683" y="3428669"/>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9" name="TextBox 19"/>
          <p:cNvSpPr txBox="1"/>
          <p:nvPr/>
        </p:nvSpPr>
        <p:spPr>
          <a:xfrm>
            <a:off x="3682852" y="6134239"/>
            <a:ext cx="10922297" cy="473075"/>
          </a:xfrm>
          <a:prstGeom prst="rect">
            <a:avLst/>
          </a:prstGeom>
        </p:spPr>
        <p:txBody>
          <a:bodyPr lIns="0" tIns="0" rIns="0" bIns="0" rtlCol="0" anchor="t">
            <a:spAutoFit/>
          </a:bodyPr>
          <a:lstStyle/>
          <a:p>
            <a:pPr algn="ctr">
              <a:lnSpc>
                <a:spcPts val="3910"/>
              </a:lnSpc>
            </a:pPr>
            <a:r>
              <a:rPr lang="en-US" sz="2300" spc="255">
                <a:solidFill>
                  <a:srgbClr val="FFFFFF"/>
                </a:solidFill>
                <a:latin typeface="Poppins"/>
              </a:rPr>
              <a:t>System Prototyping Design Final Project</a:t>
            </a:r>
          </a:p>
        </p:txBody>
      </p:sp>
      <p:sp>
        <p:nvSpPr>
          <p:cNvPr id="20" name="TextBox 20"/>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21" name="TextBox 21"/>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22" name="TextBox 22"/>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23" name="TextBox 23"/>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24" name="TextBox 24"/>
          <p:cNvSpPr txBox="1"/>
          <p:nvPr/>
        </p:nvSpPr>
        <p:spPr>
          <a:xfrm>
            <a:off x="1488140" y="9050337"/>
            <a:ext cx="6985577"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Medium"/>
              </a:rPr>
              <a:t>National Yunlin University of Science and Technology</a:t>
            </a:r>
          </a:p>
        </p:txBody>
      </p:sp>
      <p:sp>
        <p:nvSpPr>
          <p:cNvPr id="25" name="TextBox 25"/>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6" name="TextBox 26"/>
          <p:cNvSpPr txBox="1"/>
          <p:nvPr/>
        </p:nvSpPr>
        <p:spPr>
          <a:xfrm>
            <a:off x="6295308" y="7252368"/>
            <a:ext cx="2543678" cy="711200"/>
          </a:xfrm>
          <a:prstGeom prst="rect">
            <a:avLst/>
          </a:prstGeom>
        </p:spPr>
        <p:txBody>
          <a:bodyPr lIns="0" tIns="0" rIns="0" bIns="0" rtlCol="0" anchor="t">
            <a:spAutoFit/>
          </a:bodyPr>
          <a:lstStyle/>
          <a:p>
            <a:pPr algn="ctr">
              <a:lnSpc>
                <a:spcPts val="2799"/>
              </a:lnSpc>
            </a:pPr>
            <a:r>
              <a:rPr lang="en-US" sz="1999">
                <a:solidFill>
                  <a:srgbClr val="FFFFFF"/>
                </a:solidFill>
                <a:latin typeface="Poppins"/>
              </a:rPr>
              <a:t>M11212045</a:t>
            </a:r>
          </a:p>
          <a:p>
            <a:pPr algn="ctr">
              <a:lnSpc>
                <a:spcPts val="2799"/>
              </a:lnSpc>
              <a:spcBef>
                <a:spcPct val="0"/>
              </a:spcBef>
            </a:pPr>
            <a:r>
              <a:rPr lang="en-US" sz="1999">
                <a:solidFill>
                  <a:srgbClr val="FFFFFF"/>
                </a:solidFill>
                <a:latin typeface="Poppins"/>
              </a:rPr>
              <a:t>Yi-Lin, Lee</a:t>
            </a:r>
          </a:p>
        </p:txBody>
      </p:sp>
      <p:sp>
        <p:nvSpPr>
          <p:cNvPr id="27" name="TextBox 27"/>
          <p:cNvSpPr txBox="1"/>
          <p:nvPr/>
        </p:nvSpPr>
        <p:spPr>
          <a:xfrm>
            <a:off x="9449014" y="7252368"/>
            <a:ext cx="2543678" cy="711200"/>
          </a:xfrm>
          <a:prstGeom prst="rect">
            <a:avLst/>
          </a:prstGeom>
        </p:spPr>
        <p:txBody>
          <a:bodyPr lIns="0" tIns="0" rIns="0" bIns="0" rtlCol="0" anchor="t">
            <a:spAutoFit/>
          </a:bodyPr>
          <a:lstStyle/>
          <a:p>
            <a:pPr algn="ctr">
              <a:lnSpc>
                <a:spcPts val="2799"/>
              </a:lnSpc>
            </a:pPr>
            <a:r>
              <a:rPr lang="en-US" sz="1999" dirty="0">
                <a:solidFill>
                  <a:srgbClr val="FFFFFF"/>
                </a:solidFill>
                <a:latin typeface="Poppins"/>
              </a:rPr>
              <a:t>M11212091</a:t>
            </a:r>
          </a:p>
          <a:p>
            <a:pPr algn="ctr">
              <a:lnSpc>
                <a:spcPts val="2799"/>
              </a:lnSpc>
              <a:spcBef>
                <a:spcPct val="0"/>
              </a:spcBef>
            </a:pPr>
            <a:r>
              <a:rPr lang="en-US" sz="1999" dirty="0">
                <a:solidFill>
                  <a:srgbClr val="FFFFFF"/>
                </a:solidFill>
                <a:latin typeface="Poppins"/>
              </a:rPr>
              <a:t>Fu-</a:t>
            </a:r>
            <a:r>
              <a:rPr lang="en-US" altLang="zh-TW" sz="1999" dirty="0" err="1">
                <a:solidFill>
                  <a:srgbClr val="FFFFFF"/>
                </a:solidFill>
                <a:latin typeface="Poppins"/>
              </a:rPr>
              <a:t>Ye</a:t>
            </a:r>
            <a:r>
              <a:rPr lang="en-US" sz="1999" dirty="0" err="1">
                <a:solidFill>
                  <a:srgbClr val="FFFFFF"/>
                </a:solidFill>
                <a:latin typeface="Poppins"/>
              </a:rPr>
              <a:t>ng</a:t>
            </a:r>
            <a:r>
              <a:rPr lang="en-US" sz="1999" dirty="0">
                <a:solidFill>
                  <a:srgbClr val="FFFFFF"/>
                </a:solidFill>
                <a:latin typeface="Poppins"/>
              </a:rPr>
              <a:t>, Chang</a:t>
            </a:r>
          </a:p>
        </p:txBody>
      </p:sp>
      <p:sp>
        <p:nvSpPr>
          <p:cNvPr id="28" name="Freeform 28"/>
          <p:cNvSpPr/>
          <p:nvPr/>
        </p:nvSpPr>
        <p:spPr>
          <a:xfrm flipH="1" flipV="1">
            <a:off x="13763324" y="6770189"/>
            <a:ext cx="5447285" cy="891374"/>
          </a:xfrm>
          <a:custGeom>
            <a:avLst/>
            <a:gdLst/>
            <a:ahLst/>
            <a:cxnLst/>
            <a:rect l="l" t="t" r="r" b="b"/>
            <a:pathLst>
              <a:path w="5447285" h="891374">
                <a:moveTo>
                  <a:pt x="5447285" y="891374"/>
                </a:moveTo>
                <a:lnTo>
                  <a:pt x="0" y="891374"/>
                </a:lnTo>
                <a:lnTo>
                  <a:pt x="0" y="0"/>
                </a:lnTo>
                <a:lnTo>
                  <a:pt x="5447285" y="0"/>
                </a:lnTo>
                <a:lnTo>
                  <a:pt x="5447285" y="891374"/>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F5C25345-1435-4BB8-8842-9BACAF4C8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8627139" y="2626797"/>
            <a:ext cx="8632161" cy="5640130"/>
          </a:xfrm>
          <a:custGeom>
            <a:avLst/>
            <a:gdLst/>
            <a:ahLst/>
            <a:cxnLst/>
            <a:rect l="l" t="t" r="r" b="b"/>
            <a:pathLst>
              <a:path w="8632161" h="5640130">
                <a:moveTo>
                  <a:pt x="0" y="0"/>
                </a:moveTo>
                <a:lnTo>
                  <a:pt x="8632161" y="0"/>
                </a:lnTo>
                <a:lnTo>
                  <a:pt x="8632161" y="5640130"/>
                </a:lnTo>
                <a:lnTo>
                  <a:pt x="0" y="5640130"/>
                </a:lnTo>
                <a:lnTo>
                  <a:pt x="0" y="0"/>
                </a:lnTo>
                <a:close/>
              </a:path>
            </a:pathLst>
          </a:custGeom>
          <a:blipFill>
            <a:blip r:embed="rId5"/>
            <a:stretch>
              <a:fillRect l="-56347" t="-44979" r="-16515" b="-38222"/>
            </a:stretch>
          </a:blipFill>
        </p:spPr>
      </p:sp>
      <p:grpSp>
        <p:nvGrpSpPr>
          <p:cNvPr id="7" name="Group 7"/>
          <p:cNvGrpSpPr/>
          <p:nvPr/>
        </p:nvGrpSpPr>
        <p:grpSpPr>
          <a:xfrm>
            <a:off x="1028700" y="8743950"/>
            <a:ext cx="16230600" cy="1028700"/>
            <a:chOff x="0" y="0"/>
            <a:chExt cx="2287793" cy="145001"/>
          </a:xfrm>
        </p:grpSpPr>
        <p:sp>
          <p:nvSpPr>
            <p:cNvPr id="8" name="Freeform 8"/>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9" name="TextBox 9"/>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1477552" y="7627139"/>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10">
              <a:alphaModFix amt="30000"/>
              <a:extLst>
                <a:ext uri="{96DAC541-7B7A-43D3-8B79-37D633B846F1}">
                  <asvg:svgBlip xmlns:asvg="http://schemas.microsoft.com/office/drawing/2016/SVG/main" r:embed="rId11"/>
                </a:ext>
              </a:extLst>
            </a:blip>
            <a:stretch>
              <a:fillRect/>
            </a:stretch>
          </a:blipFill>
        </p:spPr>
      </p:sp>
      <p:sp>
        <p:nvSpPr>
          <p:cNvPr id="13" name="TextBox 13"/>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4" name="TextBox 14"/>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5" name="TextBox 15"/>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6" name="TextBox 16"/>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7" name="TextBox 17"/>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8" name="TextBox 18"/>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19" name="TextBox 19"/>
          <p:cNvSpPr txBox="1"/>
          <p:nvPr/>
        </p:nvSpPr>
        <p:spPr>
          <a:xfrm>
            <a:off x="1028700" y="1818394"/>
            <a:ext cx="16427262" cy="717423"/>
          </a:xfrm>
          <a:prstGeom prst="rect">
            <a:avLst/>
          </a:prstGeom>
        </p:spPr>
        <p:txBody>
          <a:bodyPr lIns="0" tIns="0" rIns="0" bIns="0" rtlCol="0" anchor="t">
            <a:spAutoFit/>
          </a:bodyPr>
          <a:lstStyle/>
          <a:p>
            <a:pPr algn="l">
              <a:lnSpc>
                <a:spcPts val="5136"/>
              </a:lnSpc>
            </a:pPr>
            <a:r>
              <a:rPr lang="en-US" sz="4800">
                <a:solidFill>
                  <a:srgbClr val="FFFFFF"/>
                </a:solidFill>
                <a:latin typeface="Poppins Bold"/>
              </a:rPr>
              <a:t>Design Thinking - Object Detection &amp; Digit Detection</a:t>
            </a:r>
          </a:p>
        </p:txBody>
      </p:sp>
      <p:sp>
        <p:nvSpPr>
          <p:cNvPr id="20" name="TextBox 20"/>
          <p:cNvSpPr txBox="1"/>
          <p:nvPr/>
        </p:nvSpPr>
        <p:spPr>
          <a:xfrm>
            <a:off x="1028700" y="2817376"/>
            <a:ext cx="7218183" cy="3756221"/>
          </a:xfrm>
          <a:prstGeom prst="rect">
            <a:avLst/>
          </a:prstGeom>
        </p:spPr>
        <p:txBody>
          <a:bodyPr lIns="0" tIns="0" rIns="0" bIns="0" rtlCol="0" anchor="t">
            <a:spAutoFit/>
          </a:bodyPr>
          <a:lstStyle/>
          <a:p>
            <a:pPr>
              <a:lnSpc>
                <a:spcPts val="3739"/>
              </a:lnSpc>
            </a:pPr>
            <a:r>
              <a:rPr lang="en-US" sz="2199" dirty="0">
                <a:solidFill>
                  <a:srgbClr val="FFFFFF"/>
                </a:solidFill>
                <a:latin typeface="Poppins"/>
              </a:rPr>
              <a:t>In digit detection and object detection, we used different programs for computation. For digit detection, we used Python for digit recognition; for object detection, we used a C++ program for object recognition. </a:t>
            </a:r>
          </a:p>
          <a:p>
            <a:pPr>
              <a:lnSpc>
                <a:spcPts val="3739"/>
              </a:lnSpc>
            </a:pPr>
            <a:endParaRPr lang="en-US" sz="2199" dirty="0">
              <a:solidFill>
                <a:srgbClr val="FFFFFF"/>
              </a:solidFill>
              <a:latin typeface="Poppins"/>
            </a:endParaRPr>
          </a:p>
          <a:p>
            <a:pPr>
              <a:lnSpc>
                <a:spcPts val="3739"/>
              </a:lnSpc>
            </a:pPr>
            <a:r>
              <a:rPr lang="en-US" sz="2199" dirty="0">
                <a:solidFill>
                  <a:srgbClr val="FFFFFF"/>
                </a:solidFill>
                <a:latin typeface="Poppins"/>
              </a:rPr>
              <a:t>Both detections were performed on the PYNQ-Z2 development board.</a:t>
            </a:r>
          </a:p>
        </p:txBody>
      </p:sp>
      <p:sp>
        <p:nvSpPr>
          <p:cNvPr id="21" name="Freeform 21"/>
          <p:cNvSpPr/>
          <p:nvPr/>
        </p:nvSpPr>
        <p:spPr>
          <a:xfrm>
            <a:off x="8627139" y="2941201"/>
            <a:ext cx="8632161" cy="4933657"/>
          </a:xfrm>
          <a:custGeom>
            <a:avLst/>
            <a:gdLst/>
            <a:ahLst/>
            <a:cxnLst/>
            <a:rect l="l" t="t" r="r" b="b"/>
            <a:pathLst>
              <a:path w="8632161" h="4933657">
                <a:moveTo>
                  <a:pt x="0" y="0"/>
                </a:moveTo>
                <a:lnTo>
                  <a:pt x="8632161" y="0"/>
                </a:lnTo>
                <a:lnTo>
                  <a:pt x="8632161" y="4933657"/>
                </a:lnTo>
                <a:lnTo>
                  <a:pt x="0" y="4933657"/>
                </a:lnTo>
                <a:lnTo>
                  <a:pt x="0" y="0"/>
                </a:lnTo>
                <a:close/>
              </a:path>
            </a:pathLst>
          </a:custGeom>
          <a:blipFill>
            <a:blip r:embed="rId12"/>
            <a:stretch>
              <a:fillRect t="-153" r="-1447" b="-153"/>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77F185CA-7094-407C-BF0B-C505DBA67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311777" y="2681821"/>
            <a:ext cx="13664447" cy="3310127"/>
          </a:xfrm>
          <a:prstGeom prst="rect">
            <a:avLst/>
          </a:prstGeom>
        </p:spPr>
        <p:txBody>
          <a:bodyPr lIns="0" tIns="0" rIns="0" bIns="0" rtlCol="0" anchor="t">
            <a:spAutoFit/>
          </a:bodyPr>
          <a:lstStyle/>
          <a:p>
            <a:pPr algn="ctr">
              <a:lnSpc>
                <a:spcPts val="8559"/>
              </a:lnSpc>
            </a:pPr>
            <a:r>
              <a:rPr lang="en-US" sz="7999">
                <a:solidFill>
                  <a:srgbClr val="FFFFFF"/>
                </a:solidFill>
                <a:latin typeface="Poppins Bold"/>
              </a:rPr>
              <a:t>PART 2</a:t>
            </a:r>
          </a:p>
          <a:p>
            <a:pPr algn="ctr">
              <a:lnSpc>
                <a:spcPts val="8559"/>
              </a:lnSpc>
            </a:pPr>
            <a:endParaRPr lang="en-US" sz="7999">
              <a:solidFill>
                <a:srgbClr val="FFFFFF"/>
              </a:solidFill>
              <a:latin typeface="Poppins Bold"/>
            </a:endParaRPr>
          </a:p>
          <a:p>
            <a:pPr algn="ctr">
              <a:lnSpc>
                <a:spcPts val="8131"/>
              </a:lnSpc>
            </a:pPr>
            <a:r>
              <a:rPr lang="en-US" sz="7599">
                <a:solidFill>
                  <a:srgbClr val="FFFFFF"/>
                </a:solidFill>
                <a:latin typeface="Poppins Bold"/>
              </a:rPr>
              <a:t>Environment Configuration</a:t>
            </a:r>
          </a:p>
        </p:txBody>
      </p:sp>
      <p:sp>
        <p:nvSpPr>
          <p:cNvPr id="12" name="Freeform 12"/>
          <p:cNvSpPr/>
          <p:nvPr/>
        </p:nvSpPr>
        <p:spPr>
          <a:xfrm>
            <a:off x="-744683" y="3428669"/>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4" name="TextBox 14"/>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5" name="TextBox 15"/>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6" name="TextBox 16"/>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7" name="TextBox 17"/>
          <p:cNvSpPr txBox="1"/>
          <p:nvPr/>
        </p:nvSpPr>
        <p:spPr>
          <a:xfrm>
            <a:off x="1488140" y="9050337"/>
            <a:ext cx="6985577"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Medium"/>
              </a:rPr>
              <a:t>National Yunlin University of Science and Technology</a:t>
            </a:r>
          </a:p>
        </p:txBody>
      </p:sp>
      <p:sp>
        <p:nvSpPr>
          <p:cNvPr id="18" name="TextBox 18"/>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19" name="Freeform 19"/>
          <p:cNvSpPr/>
          <p:nvPr/>
        </p:nvSpPr>
        <p:spPr>
          <a:xfrm flipH="1" flipV="1">
            <a:off x="13763324" y="6770189"/>
            <a:ext cx="5447285" cy="891374"/>
          </a:xfrm>
          <a:custGeom>
            <a:avLst/>
            <a:gdLst/>
            <a:ahLst/>
            <a:cxnLst/>
            <a:rect l="l" t="t" r="r" b="b"/>
            <a:pathLst>
              <a:path w="5447285" h="891374">
                <a:moveTo>
                  <a:pt x="5447285" y="891374"/>
                </a:moveTo>
                <a:lnTo>
                  <a:pt x="0" y="891374"/>
                </a:lnTo>
                <a:lnTo>
                  <a:pt x="0" y="0"/>
                </a:lnTo>
                <a:lnTo>
                  <a:pt x="5447285" y="0"/>
                </a:lnTo>
                <a:lnTo>
                  <a:pt x="5447285" y="891374"/>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1DE3BA7E-E8C4-4F01-9059-FB4F7154A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733550" y="2760573"/>
            <a:ext cx="14921800" cy="5757939"/>
          </a:xfrm>
          <a:custGeom>
            <a:avLst/>
            <a:gdLst/>
            <a:ahLst/>
            <a:cxnLst/>
            <a:rect l="l" t="t" r="r" b="b"/>
            <a:pathLst>
              <a:path w="14921800" h="5757939">
                <a:moveTo>
                  <a:pt x="0" y="0"/>
                </a:moveTo>
                <a:lnTo>
                  <a:pt x="14921799" y="0"/>
                </a:lnTo>
                <a:lnTo>
                  <a:pt x="14921799" y="5757940"/>
                </a:lnTo>
                <a:lnTo>
                  <a:pt x="0" y="5757940"/>
                </a:lnTo>
                <a:lnTo>
                  <a:pt x="0" y="0"/>
                </a:lnTo>
                <a:close/>
              </a:path>
            </a:pathLst>
          </a:custGeom>
          <a:blipFill>
            <a:blip r:embed="rId9"/>
            <a:stretch>
              <a:fillRect t="-44058" b="-35394"/>
            </a:stretch>
          </a:blipFill>
        </p:spPr>
      </p:sp>
      <p:sp>
        <p:nvSpPr>
          <p:cNvPr id="12" name="Freeform 12"/>
          <p:cNvSpPr/>
          <p:nvPr/>
        </p:nvSpPr>
        <p:spPr>
          <a:xfrm>
            <a:off x="5364469" y="7401701"/>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10">
              <a:alphaModFix amt="3000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2550415" y="2848587"/>
            <a:ext cx="13187169" cy="5581912"/>
          </a:xfrm>
          <a:custGeom>
            <a:avLst/>
            <a:gdLst/>
            <a:ahLst/>
            <a:cxnLst/>
            <a:rect l="l" t="t" r="r" b="b"/>
            <a:pathLst>
              <a:path w="13187169" h="5581912">
                <a:moveTo>
                  <a:pt x="0" y="0"/>
                </a:moveTo>
                <a:lnTo>
                  <a:pt x="13187170" y="0"/>
                </a:lnTo>
                <a:lnTo>
                  <a:pt x="13187170" y="5581912"/>
                </a:lnTo>
                <a:lnTo>
                  <a:pt x="0" y="5581912"/>
                </a:lnTo>
                <a:lnTo>
                  <a:pt x="0" y="0"/>
                </a:lnTo>
                <a:close/>
              </a:path>
            </a:pathLst>
          </a:custGeom>
          <a:blipFill>
            <a:blip r:embed="rId12"/>
            <a:stretch>
              <a:fillRect/>
            </a:stretch>
          </a:blipFill>
        </p:spPr>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18394"/>
            <a:ext cx="16230600" cy="856110"/>
          </a:xfrm>
          <a:prstGeom prst="rect">
            <a:avLst/>
          </a:prstGeom>
        </p:spPr>
        <p:txBody>
          <a:bodyPr lIns="0" tIns="0" rIns="0" bIns="0" rtlCol="0" anchor="t">
            <a:spAutoFit/>
          </a:bodyPr>
          <a:lstStyle/>
          <a:p>
            <a:pPr algn="l">
              <a:lnSpc>
                <a:spcPts val="6099"/>
              </a:lnSpc>
            </a:pPr>
            <a:r>
              <a:rPr lang="en-US" sz="5700">
                <a:solidFill>
                  <a:srgbClr val="FFFFFF"/>
                </a:solidFill>
                <a:latin typeface="Poppins Bold"/>
              </a:rPr>
              <a:t>Environment Configuration  - Architecture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067BD5AE-654E-4D46-8084-87F72654F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5364469" y="7401701"/>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1028700" y="4436474"/>
            <a:ext cx="5484276" cy="2965227"/>
          </a:xfrm>
          <a:custGeom>
            <a:avLst/>
            <a:gdLst/>
            <a:ahLst/>
            <a:cxnLst/>
            <a:rect l="l" t="t" r="r" b="b"/>
            <a:pathLst>
              <a:path w="5484276" h="2965227">
                <a:moveTo>
                  <a:pt x="0" y="0"/>
                </a:moveTo>
                <a:lnTo>
                  <a:pt x="5484276" y="0"/>
                </a:lnTo>
                <a:lnTo>
                  <a:pt x="5484276" y="2965227"/>
                </a:lnTo>
                <a:lnTo>
                  <a:pt x="0" y="2965227"/>
                </a:lnTo>
                <a:lnTo>
                  <a:pt x="0" y="0"/>
                </a:lnTo>
                <a:close/>
              </a:path>
            </a:pathLst>
          </a:custGeom>
          <a:blipFill>
            <a:blip r:embed="rId11"/>
            <a:stretch>
              <a:fillRect/>
            </a:stretch>
          </a:blipFill>
        </p:spPr>
      </p:sp>
      <p:sp>
        <p:nvSpPr>
          <p:cNvPr id="13" name="Freeform 13"/>
          <p:cNvSpPr/>
          <p:nvPr/>
        </p:nvSpPr>
        <p:spPr>
          <a:xfrm>
            <a:off x="6831181" y="4225902"/>
            <a:ext cx="10428119" cy="3395321"/>
          </a:xfrm>
          <a:custGeom>
            <a:avLst/>
            <a:gdLst/>
            <a:ahLst/>
            <a:cxnLst/>
            <a:rect l="l" t="t" r="r" b="b"/>
            <a:pathLst>
              <a:path w="10428119" h="3395321">
                <a:moveTo>
                  <a:pt x="0" y="0"/>
                </a:moveTo>
                <a:lnTo>
                  <a:pt x="10428119" y="0"/>
                </a:lnTo>
                <a:lnTo>
                  <a:pt x="10428119" y="3395322"/>
                </a:lnTo>
                <a:lnTo>
                  <a:pt x="0" y="3395322"/>
                </a:lnTo>
                <a:lnTo>
                  <a:pt x="0" y="0"/>
                </a:lnTo>
                <a:close/>
              </a:path>
            </a:pathLst>
          </a:custGeom>
          <a:blipFill>
            <a:blip r:embed="rId12"/>
            <a:stretch>
              <a:fillRect/>
            </a:stretch>
          </a:blipFill>
        </p:spPr>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18394"/>
            <a:ext cx="16230600" cy="856110"/>
          </a:xfrm>
          <a:prstGeom prst="rect">
            <a:avLst/>
          </a:prstGeom>
        </p:spPr>
        <p:txBody>
          <a:bodyPr lIns="0" tIns="0" rIns="0" bIns="0" rtlCol="0" anchor="t">
            <a:spAutoFit/>
          </a:bodyPr>
          <a:lstStyle/>
          <a:p>
            <a:pPr algn="l">
              <a:lnSpc>
                <a:spcPts val="6099"/>
              </a:lnSpc>
            </a:pPr>
            <a:r>
              <a:rPr lang="en-US" sz="5700">
                <a:solidFill>
                  <a:srgbClr val="FFFFFF"/>
                </a:solidFill>
                <a:latin typeface="Poppins Bold"/>
              </a:rPr>
              <a:t>Environment Configuration  - DPU Design</a:t>
            </a:r>
          </a:p>
        </p:txBody>
      </p:sp>
      <p:sp>
        <p:nvSpPr>
          <p:cNvPr id="21" name="TextBox 21"/>
          <p:cNvSpPr txBox="1"/>
          <p:nvPr/>
        </p:nvSpPr>
        <p:spPr>
          <a:xfrm>
            <a:off x="1028700" y="2817379"/>
            <a:ext cx="13218697" cy="917575"/>
          </a:xfrm>
          <a:prstGeom prst="rect">
            <a:avLst/>
          </a:prstGeom>
        </p:spPr>
        <p:txBody>
          <a:bodyPr lIns="0" tIns="0" rIns="0" bIns="0" rtlCol="0" anchor="t">
            <a:spAutoFit/>
          </a:bodyPr>
          <a:lstStyle/>
          <a:p>
            <a:pPr algn="just">
              <a:lnSpc>
                <a:spcPts val="3739"/>
              </a:lnSpc>
            </a:pPr>
            <a:r>
              <a:rPr lang="en-US" sz="2199">
                <a:solidFill>
                  <a:srgbClr val="FFFFFF"/>
                </a:solidFill>
                <a:latin typeface="Poppins"/>
              </a:rPr>
              <a:t>First, configure processing_system7_0, it should look like this(See the left picture).</a:t>
            </a:r>
          </a:p>
          <a:p>
            <a:pPr algn="just">
              <a:lnSpc>
                <a:spcPts val="3739"/>
              </a:lnSpc>
            </a:pPr>
            <a:r>
              <a:rPr lang="en-US" sz="2199">
                <a:solidFill>
                  <a:srgbClr val="FFFFFF"/>
                </a:solidFill>
                <a:latin typeface="Poppins"/>
              </a:rPr>
              <a:t>And then, add DPU IP and connect to PS.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30D013DF-75E2-4CF9-937E-1EC5408D7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5364469" y="7401701"/>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1978959" y="4382654"/>
            <a:ext cx="4258061" cy="3089182"/>
          </a:xfrm>
          <a:custGeom>
            <a:avLst/>
            <a:gdLst/>
            <a:ahLst/>
            <a:cxnLst/>
            <a:rect l="l" t="t" r="r" b="b"/>
            <a:pathLst>
              <a:path w="4258061" h="3089182">
                <a:moveTo>
                  <a:pt x="0" y="0"/>
                </a:moveTo>
                <a:lnTo>
                  <a:pt x="4258062" y="0"/>
                </a:lnTo>
                <a:lnTo>
                  <a:pt x="4258062" y="3089182"/>
                </a:lnTo>
                <a:lnTo>
                  <a:pt x="0" y="3089182"/>
                </a:lnTo>
                <a:lnTo>
                  <a:pt x="0" y="0"/>
                </a:lnTo>
                <a:close/>
              </a:path>
            </a:pathLst>
          </a:custGeom>
          <a:blipFill>
            <a:blip r:embed="rId11"/>
            <a:stretch>
              <a:fillRect/>
            </a:stretch>
          </a:blipFill>
        </p:spPr>
      </p:sp>
      <p:sp>
        <p:nvSpPr>
          <p:cNvPr id="13" name="Freeform 13"/>
          <p:cNvSpPr/>
          <p:nvPr/>
        </p:nvSpPr>
        <p:spPr>
          <a:xfrm>
            <a:off x="7361704" y="4001654"/>
            <a:ext cx="8897399" cy="4549046"/>
          </a:xfrm>
          <a:custGeom>
            <a:avLst/>
            <a:gdLst/>
            <a:ahLst/>
            <a:cxnLst/>
            <a:rect l="l" t="t" r="r" b="b"/>
            <a:pathLst>
              <a:path w="8897399" h="4549046">
                <a:moveTo>
                  <a:pt x="0" y="0"/>
                </a:moveTo>
                <a:lnTo>
                  <a:pt x="8897399" y="0"/>
                </a:lnTo>
                <a:lnTo>
                  <a:pt x="8897399" y="4549047"/>
                </a:lnTo>
                <a:lnTo>
                  <a:pt x="0" y="4549047"/>
                </a:lnTo>
                <a:lnTo>
                  <a:pt x="0" y="0"/>
                </a:lnTo>
                <a:close/>
              </a:path>
            </a:pathLst>
          </a:custGeom>
          <a:blipFill>
            <a:blip r:embed="rId12"/>
            <a:stretch>
              <a:fillRect/>
            </a:stretch>
          </a:blipFill>
        </p:spPr>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18394"/>
            <a:ext cx="16230600" cy="856110"/>
          </a:xfrm>
          <a:prstGeom prst="rect">
            <a:avLst/>
          </a:prstGeom>
        </p:spPr>
        <p:txBody>
          <a:bodyPr lIns="0" tIns="0" rIns="0" bIns="0" rtlCol="0" anchor="t">
            <a:spAutoFit/>
          </a:bodyPr>
          <a:lstStyle/>
          <a:p>
            <a:pPr algn="l">
              <a:lnSpc>
                <a:spcPts val="6099"/>
              </a:lnSpc>
            </a:pPr>
            <a:r>
              <a:rPr lang="en-US" sz="5700">
                <a:solidFill>
                  <a:srgbClr val="FFFFFF"/>
                </a:solidFill>
                <a:latin typeface="Poppins Bold"/>
              </a:rPr>
              <a:t>Environment Configuration  - DPU Design</a:t>
            </a:r>
          </a:p>
        </p:txBody>
      </p:sp>
      <p:sp>
        <p:nvSpPr>
          <p:cNvPr id="21" name="TextBox 21"/>
          <p:cNvSpPr txBox="1"/>
          <p:nvPr/>
        </p:nvSpPr>
        <p:spPr>
          <a:xfrm>
            <a:off x="1028700" y="2817379"/>
            <a:ext cx="16230600" cy="917575"/>
          </a:xfrm>
          <a:prstGeom prst="rect">
            <a:avLst/>
          </a:prstGeom>
        </p:spPr>
        <p:txBody>
          <a:bodyPr lIns="0" tIns="0" rIns="0" bIns="0" rtlCol="0" anchor="t">
            <a:spAutoFit/>
          </a:bodyPr>
          <a:lstStyle/>
          <a:p>
            <a:pPr algn="just">
              <a:lnSpc>
                <a:spcPts val="3739"/>
              </a:lnSpc>
            </a:pPr>
            <a:r>
              <a:rPr lang="en-US" sz="2199">
                <a:solidFill>
                  <a:srgbClr val="FFFFFF"/>
                </a:solidFill>
                <a:latin typeface="Poppins"/>
              </a:rPr>
              <a:t>Second, add other require IP and configure clocking wizard.</a:t>
            </a:r>
          </a:p>
          <a:p>
            <a:pPr algn="just">
              <a:lnSpc>
                <a:spcPts val="3739"/>
              </a:lnSpc>
            </a:pPr>
            <a:r>
              <a:rPr lang="en-US" sz="2199">
                <a:solidFill>
                  <a:srgbClr val="FFFFFF"/>
                </a:solidFill>
                <a:latin typeface="Poppins"/>
              </a:rPr>
              <a:t>And then, connect clock, reset, lock, Clock_150MHz, Clock_300MHz, Connect dpu aresetn (Active low reset)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51948D81-9643-4C1E-B23D-6441F9DF6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5364469" y="7401701"/>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2649706" y="3490396"/>
            <a:ext cx="12988588" cy="5031387"/>
          </a:xfrm>
          <a:custGeom>
            <a:avLst/>
            <a:gdLst/>
            <a:ahLst/>
            <a:cxnLst/>
            <a:rect l="l" t="t" r="r" b="b"/>
            <a:pathLst>
              <a:path w="12988588" h="5031387">
                <a:moveTo>
                  <a:pt x="0" y="0"/>
                </a:moveTo>
                <a:lnTo>
                  <a:pt x="12988588" y="0"/>
                </a:lnTo>
                <a:lnTo>
                  <a:pt x="12988588" y="5031387"/>
                </a:lnTo>
                <a:lnTo>
                  <a:pt x="0" y="5031387"/>
                </a:lnTo>
                <a:lnTo>
                  <a:pt x="0" y="0"/>
                </a:lnTo>
                <a:close/>
              </a:path>
            </a:pathLst>
          </a:custGeom>
          <a:blipFill>
            <a:blip r:embed="rId11"/>
            <a:stretch>
              <a:fillRect/>
            </a:stretch>
          </a:blipFill>
        </p:spPr>
      </p:sp>
      <p:sp>
        <p:nvSpPr>
          <p:cNvPr id="13" name="TextBox 13"/>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4" name="TextBox 14"/>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5" name="TextBox 15"/>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6" name="TextBox 16"/>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7" name="TextBox 17"/>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8" name="TextBox 18"/>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19" name="TextBox 19"/>
          <p:cNvSpPr txBox="1"/>
          <p:nvPr/>
        </p:nvSpPr>
        <p:spPr>
          <a:xfrm>
            <a:off x="1028700" y="1818394"/>
            <a:ext cx="16230600" cy="856110"/>
          </a:xfrm>
          <a:prstGeom prst="rect">
            <a:avLst/>
          </a:prstGeom>
        </p:spPr>
        <p:txBody>
          <a:bodyPr lIns="0" tIns="0" rIns="0" bIns="0" rtlCol="0" anchor="t">
            <a:spAutoFit/>
          </a:bodyPr>
          <a:lstStyle/>
          <a:p>
            <a:pPr algn="l">
              <a:lnSpc>
                <a:spcPts val="6099"/>
              </a:lnSpc>
            </a:pPr>
            <a:r>
              <a:rPr lang="en-US" sz="5700">
                <a:solidFill>
                  <a:srgbClr val="FFFFFF"/>
                </a:solidFill>
                <a:latin typeface="Poppins Bold"/>
              </a:rPr>
              <a:t>Environment Configuration  - DPU Design</a:t>
            </a:r>
          </a:p>
        </p:txBody>
      </p:sp>
      <p:sp>
        <p:nvSpPr>
          <p:cNvPr id="20" name="TextBox 20"/>
          <p:cNvSpPr txBox="1"/>
          <p:nvPr/>
        </p:nvSpPr>
        <p:spPr>
          <a:xfrm>
            <a:off x="1028700" y="2817379"/>
            <a:ext cx="16230600" cy="450850"/>
          </a:xfrm>
          <a:prstGeom prst="rect">
            <a:avLst/>
          </a:prstGeom>
        </p:spPr>
        <p:txBody>
          <a:bodyPr lIns="0" tIns="0" rIns="0" bIns="0" rtlCol="0" anchor="t">
            <a:spAutoFit/>
          </a:bodyPr>
          <a:lstStyle/>
          <a:p>
            <a:pPr algn="just">
              <a:lnSpc>
                <a:spcPts val="3739"/>
              </a:lnSpc>
            </a:pPr>
            <a:r>
              <a:rPr lang="en-US" sz="2199">
                <a:solidFill>
                  <a:srgbClr val="FFFFFF"/>
                </a:solidFill>
                <a:latin typeface="Poppins"/>
              </a:rPr>
              <a:t>Third, the final layout should be like this.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4" name="圖片 23">
            <a:extLst>
              <a:ext uri="{FF2B5EF4-FFF2-40B4-BE49-F238E27FC236}">
                <a16:creationId xmlns:a16="http://schemas.microsoft.com/office/drawing/2014/main" id="{BA530D8A-A8F7-462D-AF18-B6BD67EAD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5364469" y="7401701"/>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1028700" y="4030785"/>
            <a:ext cx="6430548" cy="3946608"/>
          </a:xfrm>
          <a:custGeom>
            <a:avLst/>
            <a:gdLst/>
            <a:ahLst/>
            <a:cxnLst/>
            <a:rect l="l" t="t" r="r" b="b"/>
            <a:pathLst>
              <a:path w="6430548" h="3946608">
                <a:moveTo>
                  <a:pt x="0" y="0"/>
                </a:moveTo>
                <a:lnTo>
                  <a:pt x="6430548" y="0"/>
                </a:lnTo>
                <a:lnTo>
                  <a:pt x="6430548" y="3946609"/>
                </a:lnTo>
                <a:lnTo>
                  <a:pt x="0" y="3946609"/>
                </a:lnTo>
                <a:lnTo>
                  <a:pt x="0" y="0"/>
                </a:lnTo>
                <a:close/>
              </a:path>
            </a:pathLst>
          </a:custGeom>
          <a:blipFill>
            <a:blip r:embed="rId11"/>
            <a:stretch>
              <a:fillRect/>
            </a:stretch>
          </a:blipFill>
        </p:spPr>
      </p:sp>
      <p:sp>
        <p:nvSpPr>
          <p:cNvPr id="13" name="Freeform 13"/>
          <p:cNvSpPr/>
          <p:nvPr/>
        </p:nvSpPr>
        <p:spPr>
          <a:xfrm>
            <a:off x="8088112" y="4110525"/>
            <a:ext cx="9171188" cy="3791129"/>
          </a:xfrm>
          <a:custGeom>
            <a:avLst/>
            <a:gdLst/>
            <a:ahLst/>
            <a:cxnLst/>
            <a:rect l="l" t="t" r="r" b="b"/>
            <a:pathLst>
              <a:path w="9171188" h="3791129">
                <a:moveTo>
                  <a:pt x="0" y="0"/>
                </a:moveTo>
                <a:lnTo>
                  <a:pt x="9171188" y="0"/>
                </a:lnTo>
                <a:lnTo>
                  <a:pt x="9171188" y="3791129"/>
                </a:lnTo>
                <a:lnTo>
                  <a:pt x="0" y="3791129"/>
                </a:lnTo>
                <a:lnTo>
                  <a:pt x="0" y="0"/>
                </a:lnTo>
                <a:close/>
              </a:path>
            </a:pathLst>
          </a:custGeom>
          <a:blipFill>
            <a:blip r:embed="rId12"/>
            <a:stretch>
              <a:fillRect/>
            </a:stretch>
          </a:blipFill>
        </p:spPr>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18394"/>
            <a:ext cx="16230600" cy="856110"/>
          </a:xfrm>
          <a:prstGeom prst="rect">
            <a:avLst/>
          </a:prstGeom>
        </p:spPr>
        <p:txBody>
          <a:bodyPr lIns="0" tIns="0" rIns="0" bIns="0" rtlCol="0" anchor="t">
            <a:spAutoFit/>
          </a:bodyPr>
          <a:lstStyle/>
          <a:p>
            <a:pPr algn="l">
              <a:lnSpc>
                <a:spcPts val="6099"/>
              </a:lnSpc>
            </a:pPr>
            <a:r>
              <a:rPr lang="en-US" sz="5700">
                <a:solidFill>
                  <a:srgbClr val="FFFFFF"/>
                </a:solidFill>
                <a:latin typeface="Poppins Bold"/>
              </a:rPr>
              <a:t>Environment Configuration  - DPU Design</a:t>
            </a:r>
          </a:p>
        </p:txBody>
      </p:sp>
      <p:sp>
        <p:nvSpPr>
          <p:cNvPr id="21" name="TextBox 21"/>
          <p:cNvSpPr txBox="1"/>
          <p:nvPr/>
        </p:nvSpPr>
        <p:spPr>
          <a:xfrm>
            <a:off x="1028700" y="2817379"/>
            <a:ext cx="16230600" cy="450850"/>
          </a:xfrm>
          <a:prstGeom prst="rect">
            <a:avLst/>
          </a:prstGeom>
        </p:spPr>
        <p:txBody>
          <a:bodyPr lIns="0" tIns="0" rIns="0" bIns="0" rtlCol="0" anchor="t">
            <a:spAutoFit/>
          </a:bodyPr>
          <a:lstStyle/>
          <a:p>
            <a:pPr algn="just">
              <a:lnSpc>
                <a:spcPts val="3739"/>
              </a:lnSpc>
            </a:pPr>
            <a:r>
              <a:rPr lang="en-US" sz="2199">
                <a:solidFill>
                  <a:srgbClr val="FFFFFF"/>
                </a:solidFill>
                <a:latin typeface="Poppins"/>
              </a:rPr>
              <a:t>Finally, create HDL Wrapper and generate Bitstream. Don’t forget to export Hardware!</a:t>
            </a:r>
          </a:p>
        </p:txBody>
      </p:sp>
      <p:sp>
        <p:nvSpPr>
          <p:cNvPr id="25" name="矩形 24">
            <a:extLst>
              <a:ext uri="{FF2B5EF4-FFF2-40B4-BE49-F238E27FC236}">
                <a16:creationId xmlns:a16="http://schemas.microsoft.com/office/drawing/2014/main" id="{C49369A1-65A3-4906-AA03-0CCCC5D3552B}"/>
              </a:ext>
            </a:extLst>
          </p:cNvPr>
          <p:cNvSpPr/>
          <p:nvPr/>
        </p:nvSpPr>
        <p:spPr>
          <a:xfrm>
            <a:off x="8915400" y="7401701"/>
            <a:ext cx="8153400" cy="3325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9" name="圖片 28">
            <a:extLst>
              <a:ext uri="{FF2B5EF4-FFF2-40B4-BE49-F238E27FC236}">
                <a16:creationId xmlns:a16="http://schemas.microsoft.com/office/drawing/2014/main" id="{89E3BA01-4595-4B69-9A6F-575C82A62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5364469" y="7401701"/>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3" name="TextBox 13"/>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4" name="TextBox 14"/>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5" name="TextBox 15"/>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6" name="TextBox 16"/>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7" name="TextBox 17"/>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18" name="TextBox 18"/>
          <p:cNvSpPr txBox="1"/>
          <p:nvPr/>
        </p:nvSpPr>
        <p:spPr>
          <a:xfrm>
            <a:off x="1028700" y="1818394"/>
            <a:ext cx="16230600" cy="856110"/>
          </a:xfrm>
          <a:prstGeom prst="rect">
            <a:avLst/>
          </a:prstGeom>
        </p:spPr>
        <p:txBody>
          <a:bodyPr lIns="0" tIns="0" rIns="0" bIns="0" rtlCol="0" anchor="t">
            <a:spAutoFit/>
          </a:bodyPr>
          <a:lstStyle/>
          <a:p>
            <a:pPr algn="l">
              <a:lnSpc>
                <a:spcPts val="6099"/>
              </a:lnSpc>
            </a:pPr>
            <a:r>
              <a:rPr lang="en-US" sz="5700">
                <a:solidFill>
                  <a:srgbClr val="FFFFFF"/>
                </a:solidFill>
                <a:latin typeface="Poppins Bold"/>
              </a:rPr>
              <a:t>Environment Configuration  - Peta Linux</a:t>
            </a:r>
          </a:p>
        </p:txBody>
      </p:sp>
      <p:sp>
        <p:nvSpPr>
          <p:cNvPr id="19" name="TextBox 19"/>
          <p:cNvSpPr txBox="1"/>
          <p:nvPr/>
        </p:nvSpPr>
        <p:spPr>
          <a:xfrm>
            <a:off x="1028700" y="2817379"/>
            <a:ext cx="16230600" cy="1384300"/>
          </a:xfrm>
          <a:prstGeom prst="rect">
            <a:avLst/>
          </a:prstGeom>
        </p:spPr>
        <p:txBody>
          <a:bodyPr lIns="0" tIns="0" rIns="0" bIns="0" rtlCol="0" anchor="t">
            <a:spAutoFit/>
          </a:bodyPr>
          <a:lstStyle/>
          <a:p>
            <a:pPr algn="just">
              <a:lnSpc>
                <a:spcPts val="3739"/>
              </a:lnSpc>
            </a:pPr>
            <a:r>
              <a:rPr lang="en-US" sz="2199">
                <a:solidFill>
                  <a:srgbClr val="FFFFFF"/>
                </a:solidFill>
                <a:latin typeface="Poppins"/>
              </a:rPr>
              <a:t>•Vivado: Generate HW design and export bitstream</a:t>
            </a:r>
          </a:p>
          <a:p>
            <a:pPr algn="just">
              <a:lnSpc>
                <a:spcPts val="3739"/>
              </a:lnSpc>
            </a:pPr>
            <a:r>
              <a:rPr lang="en-US" sz="2199">
                <a:solidFill>
                  <a:srgbClr val="FFFFFF"/>
                </a:solidFill>
                <a:latin typeface="Poppins"/>
              </a:rPr>
              <a:t>•Petalinux: Build boot bin base on HW design and create embedded Linux system for FPGA board.</a:t>
            </a:r>
          </a:p>
          <a:p>
            <a:pPr algn="just">
              <a:lnSpc>
                <a:spcPts val="3739"/>
              </a:lnSpc>
            </a:pPr>
            <a:r>
              <a:rPr lang="en-US" sz="2199">
                <a:solidFill>
                  <a:srgbClr val="FFFFFF"/>
                </a:solidFill>
                <a:latin typeface="Poppins"/>
              </a:rPr>
              <a:t>•DNNDK: Interact with DPU</a:t>
            </a:r>
          </a:p>
        </p:txBody>
      </p:sp>
      <p:sp>
        <p:nvSpPr>
          <p:cNvPr id="20" name="Freeform 20"/>
          <p:cNvSpPr/>
          <p:nvPr/>
        </p:nvSpPr>
        <p:spPr>
          <a:xfrm>
            <a:off x="4560168" y="4376791"/>
            <a:ext cx="9167665" cy="3916284"/>
          </a:xfrm>
          <a:custGeom>
            <a:avLst/>
            <a:gdLst/>
            <a:ahLst/>
            <a:cxnLst/>
            <a:rect l="l" t="t" r="r" b="b"/>
            <a:pathLst>
              <a:path w="9167665" h="3916284">
                <a:moveTo>
                  <a:pt x="0" y="0"/>
                </a:moveTo>
                <a:lnTo>
                  <a:pt x="9167664" y="0"/>
                </a:lnTo>
                <a:lnTo>
                  <a:pt x="9167664" y="3916284"/>
                </a:lnTo>
                <a:lnTo>
                  <a:pt x="0" y="3916284"/>
                </a:lnTo>
                <a:lnTo>
                  <a:pt x="0" y="0"/>
                </a:lnTo>
                <a:close/>
              </a:path>
            </a:pathLst>
          </a:custGeom>
          <a:blipFill>
            <a:blip r:embed="rId11"/>
            <a:stretch>
              <a:fillRect/>
            </a:stretch>
          </a:blipFill>
        </p:spPr>
      </p:sp>
      <p:sp>
        <p:nvSpPr>
          <p:cNvPr id="30" name="矩形 29">
            <a:extLst>
              <a:ext uri="{FF2B5EF4-FFF2-40B4-BE49-F238E27FC236}">
                <a16:creationId xmlns:a16="http://schemas.microsoft.com/office/drawing/2014/main" id="{0682C7E1-2B13-4023-9B08-7F5389E635F8}"/>
              </a:ext>
            </a:extLst>
          </p:cNvPr>
          <p:cNvSpPr/>
          <p:nvPr/>
        </p:nvSpPr>
        <p:spPr>
          <a:xfrm>
            <a:off x="11346458" y="7401701"/>
            <a:ext cx="1988542" cy="9787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42BCCF97-A91D-4832-A035-B94EE193A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2569552" y="7627139"/>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1488140" y="4571061"/>
            <a:ext cx="7329335" cy="2830640"/>
          </a:xfrm>
          <a:custGeom>
            <a:avLst/>
            <a:gdLst/>
            <a:ahLst/>
            <a:cxnLst/>
            <a:rect l="l" t="t" r="r" b="b"/>
            <a:pathLst>
              <a:path w="7329335" h="2830640">
                <a:moveTo>
                  <a:pt x="0" y="0"/>
                </a:moveTo>
                <a:lnTo>
                  <a:pt x="7329335" y="0"/>
                </a:lnTo>
                <a:lnTo>
                  <a:pt x="7329335" y="2830640"/>
                </a:lnTo>
                <a:lnTo>
                  <a:pt x="0" y="2830640"/>
                </a:lnTo>
                <a:lnTo>
                  <a:pt x="0" y="0"/>
                </a:lnTo>
                <a:close/>
              </a:path>
            </a:pathLst>
          </a:custGeom>
          <a:blipFill>
            <a:blip r:embed="rId11"/>
            <a:stretch>
              <a:fillRect/>
            </a:stretch>
          </a:blipFill>
        </p:spPr>
      </p:sp>
      <p:sp>
        <p:nvSpPr>
          <p:cNvPr id="13" name="Freeform 13"/>
          <p:cNvSpPr/>
          <p:nvPr/>
        </p:nvSpPr>
        <p:spPr>
          <a:xfrm>
            <a:off x="10602086" y="4571061"/>
            <a:ext cx="6053263" cy="3637411"/>
          </a:xfrm>
          <a:custGeom>
            <a:avLst/>
            <a:gdLst/>
            <a:ahLst/>
            <a:cxnLst/>
            <a:rect l="l" t="t" r="r" b="b"/>
            <a:pathLst>
              <a:path w="6053263" h="3637411">
                <a:moveTo>
                  <a:pt x="0" y="0"/>
                </a:moveTo>
                <a:lnTo>
                  <a:pt x="6053263" y="0"/>
                </a:lnTo>
                <a:lnTo>
                  <a:pt x="6053263" y="3637412"/>
                </a:lnTo>
                <a:lnTo>
                  <a:pt x="0" y="3637412"/>
                </a:lnTo>
                <a:lnTo>
                  <a:pt x="0" y="0"/>
                </a:lnTo>
                <a:close/>
              </a:path>
            </a:pathLst>
          </a:custGeom>
          <a:blipFill>
            <a:blip r:embed="rId12"/>
            <a:stretch>
              <a:fillRect/>
            </a:stretch>
          </a:blipFill>
        </p:spPr>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18394"/>
            <a:ext cx="16230600" cy="856110"/>
          </a:xfrm>
          <a:prstGeom prst="rect">
            <a:avLst/>
          </a:prstGeom>
        </p:spPr>
        <p:txBody>
          <a:bodyPr lIns="0" tIns="0" rIns="0" bIns="0" rtlCol="0" anchor="t">
            <a:spAutoFit/>
          </a:bodyPr>
          <a:lstStyle/>
          <a:p>
            <a:pPr algn="l">
              <a:lnSpc>
                <a:spcPts val="6099"/>
              </a:lnSpc>
            </a:pPr>
            <a:r>
              <a:rPr lang="en-US" sz="5700">
                <a:solidFill>
                  <a:srgbClr val="FFFFFF"/>
                </a:solidFill>
                <a:latin typeface="Poppins Bold"/>
              </a:rPr>
              <a:t>Environment Configuration  - Peta Linux</a:t>
            </a:r>
          </a:p>
        </p:txBody>
      </p:sp>
      <p:sp>
        <p:nvSpPr>
          <p:cNvPr id="21" name="TextBox 21"/>
          <p:cNvSpPr txBox="1"/>
          <p:nvPr/>
        </p:nvSpPr>
        <p:spPr>
          <a:xfrm>
            <a:off x="1028700" y="2817379"/>
            <a:ext cx="16230600" cy="1384300"/>
          </a:xfrm>
          <a:prstGeom prst="rect">
            <a:avLst/>
          </a:prstGeom>
        </p:spPr>
        <p:txBody>
          <a:bodyPr lIns="0" tIns="0" rIns="0" bIns="0" rtlCol="0" anchor="t">
            <a:spAutoFit/>
          </a:bodyPr>
          <a:lstStyle/>
          <a:p>
            <a:pPr algn="just">
              <a:lnSpc>
                <a:spcPts val="3739"/>
              </a:lnSpc>
            </a:pPr>
            <a:r>
              <a:rPr lang="en-US" sz="2199">
                <a:solidFill>
                  <a:srgbClr val="FFFFFF"/>
                </a:solidFill>
                <a:latin typeface="Poppins"/>
              </a:rPr>
              <a:t>•Yocto is a open source development tools to create Linux distributions for embedded and IoT software for underlying architecture of the embedded hardware.</a:t>
            </a:r>
          </a:p>
          <a:p>
            <a:pPr algn="just">
              <a:lnSpc>
                <a:spcPts val="3739"/>
              </a:lnSpc>
            </a:pPr>
            <a:r>
              <a:rPr lang="en-US" sz="2199">
                <a:solidFill>
                  <a:srgbClr val="FFFFFF"/>
                </a:solidFill>
                <a:latin typeface="Poppins"/>
              </a:rPr>
              <a:t>•Yocto project is hosted by Linux Foundation and many well known companies are members of it.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2788E292-55F6-4E20-8F0B-94656A392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2569552" y="7627139"/>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9794045" y="2674504"/>
            <a:ext cx="7567241" cy="5844008"/>
          </a:xfrm>
          <a:custGeom>
            <a:avLst/>
            <a:gdLst/>
            <a:ahLst/>
            <a:cxnLst/>
            <a:rect l="l" t="t" r="r" b="b"/>
            <a:pathLst>
              <a:path w="7567241" h="5844008">
                <a:moveTo>
                  <a:pt x="0" y="0"/>
                </a:moveTo>
                <a:lnTo>
                  <a:pt x="7567241" y="0"/>
                </a:lnTo>
                <a:lnTo>
                  <a:pt x="7567241" y="5844009"/>
                </a:lnTo>
                <a:lnTo>
                  <a:pt x="0" y="5844009"/>
                </a:lnTo>
                <a:lnTo>
                  <a:pt x="0" y="0"/>
                </a:lnTo>
                <a:close/>
              </a:path>
            </a:pathLst>
          </a:custGeom>
          <a:blipFill>
            <a:blip r:embed="rId11"/>
            <a:stretch>
              <a:fillRect/>
            </a:stretch>
          </a:blipFill>
        </p:spPr>
      </p:sp>
      <p:sp>
        <p:nvSpPr>
          <p:cNvPr id="13" name="TextBox 13"/>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4" name="TextBox 14"/>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5" name="TextBox 15"/>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6" name="TextBox 16"/>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7" name="TextBox 17"/>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8" name="TextBox 18"/>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19" name="TextBox 19"/>
          <p:cNvSpPr txBox="1"/>
          <p:nvPr/>
        </p:nvSpPr>
        <p:spPr>
          <a:xfrm>
            <a:off x="1028700" y="1818394"/>
            <a:ext cx="16230600" cy="856110"/>
          </a:xfrm>
          <a:prstGeom prst="rect">
            <a:avLst/>
          </a:prstGeom>
        </p:spPr>
        <p:txBody>
          <a:bodyPr lIns="0" tIns="0" rIns="0" bIns="0" rtlCol="0" anchor="t">
            <a:spAutoFit/>
          </a:bodyPr>
          <a:lstStyle/>
          <a:p>
            <a:pPr algn="l">
              <a:lnSpc>
                <a:spcPts val="6099"/>
              </a:lnSpc>
            </a:pPr>
            <a:r>
              <a:rPr lang="en-US" sz="5700">
                <a:solidFill>
                  <a:srgbClr val="FFFFFF"/>
                </a:solidFill>
                <a:latin typeface="Poppins Bold"/>
              </a:rPr>
              <a:t>Environment Configuration  - Peta Linux</a:t>
            </a:r>
          </a:p>
        </p:txBody>
      </p:sp>
      <p:sp>
        <p:nvSpPr>
          <p:cNvPr id="20" name="TextBox 20"/>
          <p:cNvSpPr txBox="1"/>
          <p:nvPr/>
        </p:nvSpPr>
        <p:spPr>
          <a:xfrm>
            <a:off x="1028700" y="2817379"/>
            <a:ext cx="7977892" cy="4705199"/>
          </a:xfrm>
          <a:prstGeom prst="rect">
            <a:avLst/>
          </a:prstGeom>
        </p:spPr>
        <p:txBody>
          <a:bodyPr lIns="0" tIns="0" rIns="0" bIns="0" rtlCol="0" anchor="t">
            <a:spAutoFit/>
          </a:bodyPr>
          <a:lstStyle/>
          <a:p>
            <a:pPr>
              <a:lnSpc>
                <a:spcPts val="3739"/>
              </a:lnSpc>
            </a:pPr>
            <a:r>
              <a:rPr lang="en-US" sz="2199" dirty="0">
                <a:solidFill>
                  <a:srgbClr val="FFFFFF"/>
                </a:solidFill>
                <a:latin typeface="Poppins"/>
              </a:rPr>
              <a:t>•</a:t>
            </a:r>
            <a:r>
              <a:rPr lang="en-US" sz="2199" dirty="0" err="1">
                <a:solidFill>
                  <a:srgbClr val="FFFFFF"/>
                </a:solidFill>
                <a:latin typeface="Poppins"/>
              </a:rPr>
              <a:t>Petalinux</a:t>
            </a:r>
            <a:r>
              <a:rPr lang="en-US" sz="2199" dirty="0">
                <a:solidFill>
                  <a:srgbClr val="FFFFFF"/>
                </a:solidFill>
                <a:latin typeface="Poppins"/>
              </a:rPr>
              <a:t> is a embedded Linux development solution for Xilinx Zynq SoCs.</a:t>
            </a:r>
          </a:p>
          <a:p>
            <a:pPr>
              <a:lnSpc>
                <a:spcPts val="3739"/>
              </a:lnSpc>
            </a:pPr>
            <a:endParaRPr lang="en-US" sz="2199" dirty="0">
              <a:solidFill>
                <a:srgbClr val="FFFFFF"/>
              </a:solidFill>
              <a:latin typeface="Poppins"/>
            </a:endParaRPr>
          </a:p>
          <a:p>
            <a:pPr>
              <a:lnSpc>
                <a:spcPts val="3739"/>
              </a:lnSpc>
            </a:pPr>
            <a:r>
              <a:rPr lang="en-US" sz="2199" dirty="0">
                <a:solidFill>
                  <a:srgbClr val="FFFFFF"/>
                </a:solidFill>
                <a:latin typeface="Poppins"/>
              </a:rPr>
              <a:t>•</a:t>
            </a:r>
            <a:r>
              <a:rPr lang="en-US" sz="2199" dirty="0" err="1">
                <a:solidFill>
                  <a:srgbClr val="FFFFFF"/>
                </a:solidFill>
                <a:latin typeface="Poppins"/>
              </a:rPr>
              <a:t>Petalinux</a:t>
            </a:r>
            <a:r>
              <a:rPr lang="en-US" sz="2199" dirty="0">
                <a:solidFill>
                  <a:srgbClr val="FFFFFF"/>
                </a:solidFill>
                <a:latin typeface="Poppins"/>
              </a:rPr>
              <a:t> contain a set of high level commands that are built on top of the </a:t>
            </a:r>
            <a:r>
              <a:rPr lang="en-US" sz="2199" dirty="0" err="1">
                <a:solidFill>
                  <a:srgbClr val="FFFFFF"/>
                </a:solidFill>
                <a:latin typeface="Poppins"/>
              </a:rPr>
              <a:t>Yocto</a:t>
            </a:r>
            <a:r>
              <a:rPr lang="en-US" sz="2199" dirty="0">
                <a:solidFill>
                  <a:srgbClr val="FFFFFF"/>
                </a:solidFill>
                <a:latin typeface="Poppins"/>
              </a:rPr>
              <a:t> Linux distribution. It allows user to customize, build, and deploy Embedded Linux Solutions/Linux images for Xilinx processing system.</a:t>
            </a:r>
          </a:p>
          <a:p>
            <a:pPr>
              <a:lnSpc>
                <a:spcPts val="3739"/>
              </a:lnSpc>
            </a:pPr>
            <a:endParaRPr lang="en-US" sz="2199" dirty="0">
              <a:solidFill>
                <a:srgbClr val="FFFFFF"/>
              </a:solidFill>
              <a:latin typeface="Poppins"/>
            </a:endParaRPr>
          </a:p>
          <a:p>
            <a:pPr>
              <a:lnSpc>
                <a:spcPts val="3739"/>
              </a:lnSpc>
            </a:pPr>
            <a:r>
              <a:rPr lang="en-US" sz="2199" dirty="0">
                <a:solidFill>
                  <a:srgbClr val="FFFFFF"/>
                </a:solidFill>
                <a:latin typeface="Poppins"/>
              </a:rPr>
              <a:t>•</a:t>
            </a:r>
            <a:r>
              <a:rPr lang="en-US" sz="2199" dirty="0" err="1">
                <a:solidFill>
                  <a:srgbClr val="FFFFFF"/>
                </a:solidFill>
                <a:latin typeface="Poppins"/>
              </a:rPr>
              <a:t>Petalinux</a:t>
            </a:r>
            <a:r>
              <a:rPr lang="en-US" sz="2199" dirty="0">
                <a:solidFill>
                  <a:srgbClr val="FFFFFF"/>
                </a:solidFill>
                <a:latin typeface="Poppins"/>
              </a:rPr>
              <a:t> is used for accelerate design productivity, and works with the Xilinx hardware design tools (</a:t>
            </a:r>
            <a:r>
              <a:rPr lang="en-US" sz="2199" dirty="0" err="1">
                <a:solidFill>
                  <a:srgbClr val="FFFFFF"/>
                </a:solidFill>
                <a:latin typeface="Poppins"/>
              </a:rPr>
              <a:t>Vivado</a:t>
            </a:r>
            <a:r>
              <a:rPr lang="en-US" sz="2199" dirty="0">
                <a:solidFill>
                  <a:srgbClr val="FFFFFF"/>
                </a:solidFill>
                <a:latin typeface="Poppins"/>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9" name="圖片 28">
            <a:extLst>
              <a:ext uri="{FF2B5EF4-FFF2-40B4-BE49-F238E27FC236}">
                <a16:creationId xmlns:a16="http://schemas.microsoft.com/office/drawing/2014/main" id="{A75FB8F0-9B5F-4EF0-8DCB-52AC2716B6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1" name="Group 11"/>
          <p:cNvGrpSpPr/>
          <p:nvPr/>
        </p:nvGrpSpPr>
        <p:grpSpPr>
          <a:xfrm>
            <a:off x="9910105" y="2476901"/>
            <a:ext cx="5977274" cy="5696735"/>
            <a:chOff x="0" y="0"/>
            <a:chExt cx="842530" cy="802986"/>
          </a:xfrm>
        </p:grpSpPr>
        <p:sp>
          <p:nvSpPr>
            <p:cNvPr id="12" name="Freeform 12"/>
            <p:cNvSpPr/>
            <p:nvPr/>
          </p:nvSpPr>
          <p:spPr>
            <a:xfrm>
              <a:off x="0" y="0"/>
              <a:ext cx="842530" cy="802986"/>
            </a:xfrm>
            <a:custGeom>
              <a:avLst/>
              <a:gdLst/>
              <a:ahLst/>
              <a:cxnLst/>
              <a:rect l="l" t="t" r="r" b="b"/>
              <a:pathLst>
                <a:path w="842530" h="802986">
                  <a:moveTo>
                    <a:pt x="25905" y="0"/>
                  </a:moveTo>
                  <a:lnTo>
                    <a:pt x="816625" y="0"/>
                  </a:lnTo>
                  <a:cubicBezTo>
                    <a:pt x="830932" y="0"/>
                    <a:pt x="842530" y="11598"/>
                    <a:pt x="842530" y="25905"/>
                  </a:cubicBezTo>
                  <a:lnTo>
                    <a:pt x="842530" y="777082"/>
                  </a:lnTo>
                  <a:cubicBezTo>
                    <a:pt x="842530" y="791388"/>
                    <a:pt x="830932" y="802986"/>
                    <a:pt x="816625" y="802986"/>
                  </a:cubicBezTo>
                  <a:lnTo>
                    <a:pt x="25905" y="802986"/>
                  </a:lnTo>
                  <a:cubicBezTo>
                    <a:pt x="11598" y="802986"/>
                    <a:pt x="0" y="791388"/>
                    <a:pt x="0" y="777082"/>
                  </a:cubicBezTo>
                  <a:lnTo>
                    <a:pt x="0" y="25905"/>
                  </a:lnTo>
                  <a:cubicBezTo>
                    <a:pt x="0" y="11598"/>
                    <a:pt x="11598" y="0"/>
                    <a:pt x="25905" y="0"/>
                  </a:cubicBezTo>
                  <a:close/>
                </a:path>
              </a:pathLst>
            </a:custGeom>
            <a:gradFill rotWithShape="1">
              <a:gsLst>
                <a:gs pos="0">
                  <a:srgbClr val="0C131D">
                    <a:alpha val="85000"/>
                  </a:srgbClr>
                </a:gs>
                <a:gs pos="100000">
                  <a:srgbClr val="0F2E4A">
                    <a:alpha val="85000"/>
                  </a:srgbClr>
                </a:gs>
              </a:gsLst>
              <a:lin ang="0"/>
            </a:gradFill>
            <a:ln w="19050" cap="sq">
              <a:solidFill>
                <a:srgbClr val="FFFFFF">
                  <a:alpha val="84706"/>
                </a:srgbClr>
              </a:solidFill>
              <a:prstDash val="solid"/>
              <a:miter/>
            </a:ln>
          </p:spPr>
        </p:sp>
        <p:sp>
          <p:nvSpPr>
            <p:cNvPr id="13" name="TextBox 13"/>
            <p:cNvSpPr txBox="1"/>
            <p:nvPr/>
          </p:nvSpPr>
          <p:spPr>
            <a:xfrm>
              <a:off x="0" y="-38100"/>
              <a:ext cx="842530" cy="841086"/>
            </a:xfrm>
            <a:prstGeom prst="rect">
              <a:avLst/>
            </a:prstGeom>
          </p:spPr>
          <p:txBody>
            <a:bodyPr lIns="50800" tIns="50800" rIns="50800" bIns="50800" rtlCol="0" anchor="ctr"/>
            <a:lstStyle/>
            <a:p>
              <a:pPr algn="ctr">
                <a:lnSpc>
                  <a:spcPts val="2659"/>
                </a:lnSpc>
                <a:spcBef>
                  <a:spcPct val="0"/>
                </a:spcBef>
              </a:pPr>
              <a:endParaRPr/>
            </a:p>
          </p:txBody>
        </p:sp>
      </p:grpSp>
      <p:sp>
        <p:nvSpPr>
          <p:cNvPr id="14" name="AutoShape 14"/>
          <p:cNvSpPr/>
          <p:nvPr/>
        </p:nvSpPr>
        <p:spPr>
          <a:xfrm flipH="1">
            <a:off x="12908266" y="2774018"/>
            <a:ext cx="19050" cy="5102502"/>
          </a:xfrm>
          <a:prstGeom prst="line">
            <a:avLst/>
          </a:prstGeom>
          <a:ln w="19050" cap="flat">
            <a:solidFill>
              <a:srgbClr val="FFFFFF"/>
            </a:solidFill>
            <a:prstDash val="solid"/>
            <a:headEnd type="none" w="sm" len="sm"/>
            <a:tailEnd type="none" w="sm" len="sm"/>
          </a:ln>
        </p:spPr>
      </p:sp>
      <p:sp>
        <p:nvSpPr>
          <p:cNvPr id="15" name="AutoShape 15"/>
          <p:cNvSpPr/>
          <p:nvPr/>
        </p:nvSpPr>
        <p:spPr>
          <a:xfrm flipV="1">
            <a:off x="10347473" y="5315744"/>
            <a:ext cx="5102537" cy="0"/>
          </a:xfrm>
          <a:prstGeom prst="line">
            <a:avLst/>
          </a:prstGeom>
          <a:ln w="19050" cap="flat">
            <a:solidFill>
              <a:srgbClr val="FFFFFF"/>
            </a:solidFill>
            <a:prstDash val="solid"/>
            <a:headEnd type="none" w="sm" len="sm"/>
            <a:tailEnd type="none" w="sm" len="sm"/>
          </a:ln>
        </p:spPr>
      </p:sp>
      <p:sp>
        <p:nvSpPr>
          <p:cNvPr id="16" name="Freeform 16"/>
          <p:cNvSpPr/>
          <p:nvPr/>
        </p:nvSpPr>
        <p:spPr>
          <a:xfrm>
            <a:off x="10779460" y="3383174"/>
            <a:ext cx="1342546" cy="1296167"/>
          </a:xfrm>
          <a:custGeom>
            <a:avLst/>
            <a:gdLst/>
            <a:ahLst/>
            <a:cxnLst/>
            <a:rect l="l" t="t" r="r" b="b"/>
            <a:pathLst>
              <a:path w="1342546" h="1296167">
                <a:moveTo>
                  <a:pt x="0" y="0"/>
                </a:moveTo>
                <a:lnTo>
                  <a:pt x="1342546" y="0"/>
                </a:lnTo>
                <a:lnTo>
                  <a:pt x="1342546" y="1296167"/>
                </a:lnTo>
                <a:lnTo>
                  <a:pt x="0" y="12961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10748776" y="5953982"/>
            <a:ext cx="1373230" cy="1373230"/>
          </a:xfrm>
          <a:custGeom>
            <a:avLst/>
            <a:gdLst/>
            <a:ahLst/>
            <a:cxnLst/>
            <a:rect l="l" t="t" r="r" b="b"/>
            <a:pathLst>
              <a:path w="1373230" h="1373230">
                <a:moveTo>
                  <a:pt x="0" y="0"/>
                </a:moveTo>
                <a:lnTo>
                  <a:pt x="1373230" y="0"/>
                </a:lnTo>
                <a:lnTo>
                  <a:pt x="1373230" y="1373230"/>
                </a:lnTo>
                <a:lnTo>
                  <a:pt x="0" y="13732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a:off x="13600635" y="3383174"/>
            <a:ext cx="1396246" cy="1264237"/>
          </a:xfrm>
          <a:custGeom>
            <a:avLst/>
            <a:gdLst/>
            <a:ahLst/>
            <a:cxnLst/>
            <a:rect l="l" t="t" r="r" b="b"/>
            <a:pathLst>
              <a:path w="1396246" h="1264237">
                <a:moveTo>
                  <a:pt x="0" y="0"/>
                </a:moveTo>
                <a:lnTo>
                  <a:pt x="1396246" y="0"/>
                </a:lnTo>
                <a:lnTo>
                  <a:pt x="1396246" y="1264237"/>
                </a:lnTo>
                <a:lnTo>
                  <a:pt x="0" y="12642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a:off x="13717891" y="6037811"/>
            <a:ext cx="1161734" cy="1205573"/>
          </a:xfrm>
          <a:custGeom>
            <a:avLst/>
            <a:gdLst/>
            <a:ahLst/>
            <a:cxnLst/>
            <a:rect l="l" t="t" r="r" b="b"/>
            <a:pathLst>
              <a:path w="1161734" h="1205573">
                <a:moveTo>
                  <a:pt x="0" y="0"/>
                </a:moveTo>
                <a:lnTo>
                  <a:pt x="1161734" y="0"/>
                </a:lnTo>
                <a:lnTo>
                  <a:pt x="1161734" y="1205572"/>
                </a:lnTo>
                <a:lnTo>
                  <a:pt x="0" y="120557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0" name="Freeform 20"/>
          <p:cNvSpPr/>
          <p:nvPr/>
        </p:nvSpPr>
        <p:spPr>
          <a:xfrm>
            <a:off x="-1335365" y="7637170"/>
            <a:ext cx="2823505" cy="1072932"/>
          </a:xfrm>
          <a:custGeom>
            <a:avLst/>
            <a:gdLst/>
            <a:ahLst/>
            <a:cxnLst/>
            <a:rect l="l" t="t" r="r" b="b"/>
            <a:pathLst>
              <a:path w="2823505" h="1072932">
                <a:moveTo>
                  <a:pt x="0" y="0"/>
                </a:moveTo>
                <a:lnTo>
                  <a:pt x="2823505" y="0"/>
                </a:lnTo>
                <a:lnTo>
                  <a:pt x="2823505" y="1072932"/>
                </a:lnTo>
                <a:lnTo>
                  <a:pt x="0" y="1072932"/>
                </a:lnTo>
                <a:lnTo>
                  <a:pt x="0" y="0"/>
                </a:lnTo>
                <a:close/>
              </a:path>
            </a:pathLst>
          </a:custGeom>
          <a:blipFill>
            <a:blip r:embed="rId15">
              <a:alphaModFix amt="30000"/>
              <a:extLst>
                <a:ext uri="{96DAC541-7B7A-43D3-8B79-37D633B846F1}">
                  <asvg:svgBlip xmlns:asvg="http://schemas.microsoft.com/office/drawing/2016/SVG/main" r:embed="rId16"/>
                </a:ext>
              </a:extLst>
            </a:blip>
            <a:stretch>
              <a:fillRect/>
            </a:stretch>
          </a:blipFill>
        </p:spPr>
      </p:sp>
      <p:sp>
        <p:nvSpPr>
          <p:cNvPr id="21" name="TextBox 21"/>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22" name="TextBox 22"/>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23" name="TextBox 23"/>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24" name="TextBox 24"/>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25" name="TextBox 25"/>
          <p:cNvSpPr txBox="1"/>
          <p:nvPr/>
        </p:nvSpPr>
        <p:spPr>
          <a:xfrm>
            <a:off x="1488140" y="9050337"/>
            <a:ext cx="6831830"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26" name="TextBox 26"/>
          <p:cNvSpPr txBox="1"/>
          <p:nvPr/>
        </p:nvSpPr>
        <p:spPr>
          <a:xfrm>
            <a:off x="11201953" y="9050337"/>
            <a:ext cx="4903007"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7" name="TextBox 27"/>
          <p:cNvSpPr txBox="1"/>
          <p:nvPr/>
        </p:nvSpPr>
        <p:spPr>
          <a:xfrm>
            <a:off x="1733550" y="2761329"/>
            <a:ext cx="7655860" cy="1198880"/>
          </a:xfrm>
          <a:prstGeom prst="rect">
            <a:avLst/>
          </a:prstGeom>
        </p:spPr>
        <p:txBody>
          <a:bodyPr lIns="0" tIns="0" rIns="0" bIns="0" rtlCol="0" anchor="t">
            <a:spAutoFit/>
          </a:bodyPr>
          <a:lstStyle/>
          <a:p>
            <a:pPr algn="l">
              <a:lnSpc>
                <a:spcPts val="8560"/>
              </a:lnSpc>
            </a:pPr>
            <a:r>
              <a:rPr lang="en-US" sz="8000">
                <a:solidFill>
                  <a:srgbClr val="FFFFFF"/>
                </a:solidFill>
                <a:latin typeface="Poppins Bold"/>
              </a:rPr>
              <a:t>Catalog</a:t>
            </a:r>
          </a:p>
        </p:txBody>
      </p:sp>
      <p:sp>
        <p:nvSpPr>
          <p:cNvPr id="28" name="TextBox 28"/>
          <p:cNvSpPr txBox="1"/>
          <p:nvPr/>
        </p:nvSpPr>
        <p:spPr>
          <a:xfrm>
            <a:off x="1733550" y="4078245"/>
            <a:ext cx="7075333" cy="3868303"/>
          </a:xfrm>
          <a:prstGeom prst="rect">
            <a:avLst/>
          </a:prstGeom>
        </p:spPr>
        <p:txBody>
          <a:bodyPr lIns="0" tIns="0" rIns="0" bIns="0" rtlCol="0" anchor="t">
            <a:spAutoFit/>
          </a:bodyPr>
          <a:lstStyle/>
          <a:p>
            <a:pPr algn="just">
              <a:lnSpc>
                <a:spcPts val="5099"/>
              </a:lnSpc>
            </a:pPr>
            <a:r>
              <a:rPr lang="en-US" sz="2999" dirty="0">
                <a:solidFill>
                  <a:srgbClr val="FFFFFF"/>
                </a:solidFill>
                <a:latin typeface="Poppins"/>
              </a:rPr>
              <a:t>PART  1 Design Thinking</a:t>
            </a:r>
          </a:p>
          <a:p>
            <a:pPr algn="just">
              <a:lnSpc>
                <a:spcPts val="5099"/>
              </a:lnSpc>
            </a:pPr>
            <a:r>
              <a:rPr lang="en-US" sz="2999" dirty="0">
                <a:solidFill>
                  <a:srgbClr val="FFFFFF"/>
                </a:solidFill>
                <a:latin typeface="Poppins"/>
              </a:rPr>
              <a:t>PART 2 Environment Configuration</a:t>
            </a:r>
          </a:p>
          <a:p>
            <a:pPr algn="just">
              <a:lnSpc>
                <a:spcPts val="5099"/>
              </a:lnSpc>
            </a:pPr>
            <a:r>
              <a:rPr lang="en-US" sz="2999" dirty="0">
                <a:solidFill>
                  <a:srgbClr val="FFFFFF"/>
                </a:solidFill>
                <a:latin typeface="Poppins"/>
              </a:rPr>
              <a:t>PART 3 PYNQ-Z2 Setup</a:t>
            </a:r>
          </a:p>
          <a:p>
            <a:pPr algn="just">
              <a:lnSpc>
                <a:spcPts val="5099"/>
              </a:lnSpc>
            </a:pPr>
            <a:r>
              <a:rPr lang="en-US" sz="2999" dirty="0">
                <a:solidFill>
                  <a:srgbClr val="FFFFFF"/>
                </a:solidFill>
                <a:latin typeface="Poppins"/>
              </a:rPr>
              <a:t>PART 4 Digit Detection</a:t>
            </a:r>
          </a:p>
          <a:p>
            <a:pPr algn="just">
              <a:lnSpc>
                <a:spcPts val="5099"/>
              </a:lnSpc>
            </a:pPr>
            <a:r>
              <a:rPr lang="en-US" sz="2999" dirty="0">
                <a:solidFill>
                  <a:srgbClr val="FFFFFF"/>
                </a:solidFill>
                <a:latin typeface="Poppins"/>
              </a:rPr>
              <a:t>PART 5 Object Detection</a:t>
            </a:r>
          </a:p>
          <a:p>
            <a:pPr algn="just">
              <a:lnSpc>
                <a:spcPts val="5099"/>
              </a:lnSpc>
            </a:pPr>
            <a:r>
              <a:rPr lang="en-US" sz="2999" dirty="0">
                <a:solidFill>
                  <a:srgbClr val="FFFFFF"/>
                </a:solidFill>
                <a:latin typeface="Poppins"/>
              </a:rPr>
              <a:t>PART 6 Project Review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B230F6B8-1FD7-4153-A73F-51A3D28BA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0639044" y="4017954"/>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3" name="TextBox 13"/>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4" name="TextBox 14"/>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5" name="TextBox 15"/>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6" name="TextBox 16"/>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7" name="TextBox 17"/>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18" name="TextBox 18"/>
          <p:cNvSpPr txBox="1"/>
          <p:nvPr/>
        </p:nvSpPr>
        <p:spPr>
          <a:xfrm>
            <a:off x="1028700" y="1818394"/>
            <a:ext cx="16230600" cy="856110"/>
          </a:xfrm>
          <a:prstGeom prst="rect">
            <a:avLst/>
          </a:prstGeom>
        </p:spPr>
        <p:txBody>
          <a:bodyPr lIns="0" tIns="0" rIns="0" bIns="0" rtlCol="0" anchor="t">
            <a:spAutoFit/>
          </a:bodyPr>
          <a:lstStyle/>
          <a:p>
            <a:pPr algn="l">
              <a:lnSpc>
                <a:spcPts val="6099"/>
              </a:lnSpc>
            </a:pPr>
            <a:r>
              <a:rPr lang="en-US" sz="5700">
                <a:solidFill>
                  <a:srgbClr val="FFFFFF"/>
                </a:solidFill>
                <a:latin typeface="Poppins Bold"/>
              </a:rPr>
              <a:t>Environment Configuration  - Peta Linux</a:t>
            </a:r>
          </a:p>
        </p:txBody>
      </p:sp>
      <p:sp>
        <p:nvSpPr>
          <p:cNvPr id="19" name="TextBox 19"/>
          <p:cNvSpPr txBox="1"/>
          <p:nvPr/>
        </p:nvSpPr>
        <p:spPr>
          <a:xfrm>
            <a:off x="1028700" y="2817379"/>
            <a:ext cx="15695222" cy="5584825"/>
          </a:xfrm>
          <a:prstGeom prst="rect">
            <a:avLst/>
          </a:prstGeom>
        </p:spPr>
        <p:txBody>
          <a:bodyPr lIns="0" tIns="0" rIns="0" bIns="0" rtlCol="0" anchor="t">
            <a:spAutoFit/>
          </a:bodyPr>
          <a:lstStyle/>
          <a:p>
            <a:pPr algn="just">
              <a:lnSpc>
                <a:spcPts val="3739"/>
              </a:lnSpc>
            </a:pPr>
            <a:r>
              <a:rPr lang="en-US" sz="2199" dirty="0">
                <a:solidFill>
                  <a:srgbClr val="FFFFFF"/>
                </a:solidFill>
                <a:latin typeface="Poppins"/>
              </a:rPr>
              <a:t>Requirement: Ubuntu 18.04</a:t>
            </a:r>
          </a:p>
          <a:p>
            <a:pPr algn="just">
              <a:lnSpc>
                <a:spcPts val="3739"/>
              </a:lnSpc>
            </a:pPr>
            <a:r>
              <a:rPr lang="en-US" sz="2199" dirty="0">
                <a:solidFill>
                  <a:srgbClr val="FFFFFF"/>
                </a:solidFill>
                <a:latin typeface="Poppins"/>
              </a:rPr>
              <a:t>Change ubuntu mirror source(optional):</a:t>
            </a:r>
          </a:p>
          <a:p>
            <a:pPr algn="just">
              <a:lnSpc>
                <a:spcPts val="3739"/>
              </a:lnSpc>
            </a:pPr>
            <a:r>
              <a:rPr lang="en-US" sz="2199" dirty="0">
                <a:solidFill>
                  <a:srgbClr val="FFFFFF"/>
                </a:solidFill>
                <a:latin typeface="Poppins"/>
              </a:rPr>
              <a:t>•</a:t>
            </a:r>
            <a:r>
              <a:rPr lang="en-US" sz="2199" dirty="0" err="1">
                <a:solidFill>
                  <a:srgbClr val="FFFFFF"/>
                </a:solidFill>
                <a:latin typeface="Poppins"/>
              </a:rPr>
              <a:t>sudo</a:t>
            </a:r>
            <a:r>
              <a:rPr lang="en-US" sz="2199" dirty="0">
                <a:solidFill>
                  <a:srgbClr val="FFFFFF"/>
                </a:solidFill>
                <a:latin typeface="Poppins"/>
              </a:rPr>
              <a:t> sed </a:t>
            </a:r>
            <a:r>
              <a:rPr lang="en-US" sz="2199" dirty="0" err="1">
                <a:solidFill>
                  <a:srgbClr val="FFFFFF"/>
                </a:solidFill>
                <a:latin typeface="Poppins"/>
              </a:rPr>
              <a:t>i</a:t>
            </a:r>
            <a:r>
              <a:rPr lang="en-US" sz="2199" dirty="0">
                <a:solidFill>
                  <a:srgbClr val="FFFFFF"/>
                </a:solidFill>
                <a:latin typeface="Poppins"/>
              </a:rPr>
              <a:t> ‘s/ us .archive.ubuntu.com/g ’’/</a:t>
            </a:r>
            <a:r>
              <a:rPr lang="en-US" sz="2199" dirty="0" err="1">
                <a:solidFill>
                  <a:srgbClr val="FFFFFF"/>
                </a:solidFill>
                <a:latin typeface="Poppins"/>
              </a:rPr>
              <a:t>etc</a:t>
            </a:r>
            <a:r>
              <a:rPr lang="en-US" sz="2199" dirty="0">
                <a:solidFill>
                  <a:srgbClr val="FFFFFF"/>
                </a:solidFill>
                <a:latin typeface="Poppins"/>
              </a:rPr>
              <a:t>/apt/</a:t>
            </a:r>
            <a:r>
              <a:rPr lang="en-US" sz="2199" dirty="0" err="1">
                <a:solidFill>
                  <a:srgbClr val="FFFFFF"/>
                </a:solidFill>
                <a:latin typeface="Poppins"/>
              </a:rPr>
              <a:t>sources.list</a:t>
            </a:r>
            <a:endParaRPr lang="en-US" sz="2199" dirty="0">
              <a:solidFill>
                <a:srgbClr val="FFFFFF"/>
              </a:solidFill>
              <a:latin typeface="Poppins"/>
            </a:endParaRPr>
          </a:p>
          <a:p>
            <a:pPr algn="just">
              <a:lnSpc>
                <a:spcPts val="3739"/>
              </a:lnSpc>
            </a:pPr>
            <a:r>
              <a:rPr lang="en-US" sz="2199" dirty="0">
                <a:solidFill>
                  <a:srgbClr val="FFFFFF"/>
                </a:solidFill>
                <a:latin typeface="Poppins"/>
              </a:rPr>
              <a:t>Install dependency:</a:t>
            </a:r>
          </a:p>
          <a:p>
            <a:pPr algn="just">
              <a:lnSpc>
                <a:spcPts val="3739"/>
              </a:lnSpc>
            </a:pPr>
            <a:r>
              <a:rPr lang="en-US" sz="2199" dirty="0">
                <a:solidFill>
                  <a:srgbClr val="FFFFFF"/>
                </a:solidFill>
                <a:latin typeface="Poppins"/>
              </a:rPr>
              <a:t>•</a:t>
            </a:r>
            <a:r>
              <a:rPr lang="en-US" sz="2199" dirty="0" err="1">
                <a:solidFill>
                  <a:srgbClr val="FFFFFF"/>
                </a:solidFill>
                <a:latin typeface="Poppins"/>
              </a:rPr>
              <a:t>sudo</a:t>
            </a:r>
            <a:r>
              <a:rPr lang="en-US" sz="2199" dirty="0">
                <a:solidFill>
                  <a:srgbClr val="FFFFFF"/>
                </a:solidFill>
                <a:latin typeface="Poppins"/>
              </a:rPr>
              <a:t> apt update</a:t>
            </a:r>
          </a:p>
          <a:p>
            <a:pPr algn="just">
              <a:lnSpc>
                <a:spcPts val="3739"/>
              </a:lnSpc>
            </a:pPr>
            <a:r>
              <a:rPr lang="en-US" sz="2199" dirty="0">
                <a:solidFill>
                  <a:srgbClr val="FFFFFF"/>
                </a:solidFill>
                <a:latin typeface="Poppins"/>
              </a:rPr>
              <a:t>•</a:t>
            </a:r>
            <a:r>
              <a:rPr lang="en-US" sz="2199" dirty="0" err="1">
                <a:solidFill>
                  <a:srgbClr val="FFFFFF"/>
                </a:solidFill>
                <a:latin typeface="Poppins"/>
              </a:rPr>
              <a:t>sudo</a:t>
            </a:r>
            <a:r>
              <a:rPr lang="en-US" sz="2199" dirty="0">
                <a:solidFill>
                  <a:srgbClr val="FFFFFF"/>
                </a:solidFill>
                <a:latin typeface="Poppins"/>
              </a:rPr>
              <a:t> apt upgrade</a:t>
            </a:r>
          </a:p>
          <a:p>
            <a:pPr algn="just">
              <a:lnSpc>
                <a:spcPts val="3739"/>
              </a:lnSpc>
            </a:pPr>
            <a:r>
              <a:rPr lang="en-US" sz="2199" dirty="0">
                <a:solidFill>
                  <a:srgbClr val="FFFFFF"/>
                </a:solidFill>
                <a:latin typeface="Poppins"/>
              </a:rPr>
              <a:t>•</a:t>
            </a:r>
            <a:r>
              <a:rPr lang="en-US" sz="2199" dirty="0" err="1">
                <a:solidFill>
                  <a:srgbClr val="FFFFFF"/>
                </a:solidFill>
                <a:latin typeface="Poppins"/>
              </a:rPr>
              <a:t>sudo</a:t>
            </a:r>
            <a:r>
              <a:rPr lang="en-US" sz="2199" dirty="0">
                <a:solidFill>
                  <a:srgbClr val="FFFFFF"/>
                </a:solidFill>
                <a:latin typeface="Poppins"/>
              </a:rPr>
              <a:t> apt install </a:t>
            </a:r>
            <a:r>
              <a:rPr lang="en-US" sz="2199" dirty="0" err="1">
                <a:solidFill>
                  <a:srgbClr val="FFFFFF"/>
                </a:solidFill>
                <a:latin typeface="Poppins"/>
              </a:rPr>
              <a:t>htop</a:t>
            </a:r>
            <a:r>
              <a:rPr lang="en-US" sz="2199" dirty="0">
                <a:solidFill>
                  <a:srgbClr val="FFFFFF"/>
                </a:solidFill>
                <a:latin typeface="Poppins"/>
              </a:rPr>
              <a:t> vim </a:t>
            </a:r>
            <a:r>
              <a:rPr lang="en-US" sz="2199" dirty="0" err="1">
                <a:solidFill>
                  <a:srgbClr val="FFFFFF"/>
                </a:solidFill>
                <a:latin typeface="Poppins"/>
              </a:rPr>
              <a:t>openssh</a:t>
            </a:r>
            <a:r>
              <a:rPr lang="en-US" sz="2199" dirty="0">
                <a:solidFill>
                  <a:srgbClr val="FFFFFF"/>
                </a:solidFill>
                <a:latin typeface="Poppins"/>
              </a:rPr>
              <a:t> server iproute2 </a:t>
            </a:r>
            <a:r>
              <a:rPr lang="en-US" sz="2199" dirty="0" err="1">
                <a:solidFill>
                  <a:srgbClr val="FFFFFF"/>
                </a:solidFill>
                <a:latin typeface="Poppins"/>
              </a:rPr>
              <a:t>gcc</a:t>
            </a:r>
            <a:r>
              <a:rPr lang="en-US" sz="2199" dirty="0">
                <a:solidFill>
                  <a:srgbClr val="FFFFFF"/>
                </a:solidFill>
                <a:latin typeface="Poppins"/>
              </a:rPr>
              <a:t> g++ net tools libncurses5 dev zlib1g:i386</a:t>
            </a:r>
          </a:p>
          <a:p>
            <a:pPr algn="just">
              <a:lnSpc>
                <a:spcPts val="3739"/>
              </a:lnSpc>
            </a:pPr>
            <a:r>
              <a:rPr lang="en-US" sz="2199" dirty="0" err="1">
                <a:solidFill>
                  <a:srgbClr val="FFFFFF"/>
                </a:solidFill>
                <a:latin typeface="Poppins"/>
              </a:rPr>
              <a:t>libssl</a:t>
            </a:r>
            <a:r>
              <a:rPr lang="en-US" sz="2199" dirty="0">
                <a:solidFill>
                  <a:srgbClr val="FFFFFF"/>
                </a:solidFill>
                <a:latin typeface="Poppins"/>
              </a:rPr>
              <a:t> dev flex bison libselinux1 </a:t>
            </a:r>
            <a:r>
              <a:rPr lang="en-US" sz="2199" dirty="0" err="1">
                <a:solidFill>
                  <a:srgbClr val="FFFFFF"/>
                </a:solidFill>
                <a:latin typeface="Poppins"/>
              </a:rPr>
              <a:t>xterm</a:t>
            </a:r>
            <a:r>
              <a:rPr lang="en-US" sz="2199" dirty="0">
                <a:solidFill>
                  <a:srgbClr val="FFFFFF"/>
                </a:solidFill>
                <a:latin typeface="Poppins"/>
              </a:rPr>
              <a:t> </a:t>
            </a:r>
            <a:r>
              <a:rPr lang="en-US" sz="2199" dirty="0" err="1">
                <a:solidFill>
                  <a:srgbClr val="FFFFFF"/>
                </a:solidFill>
                <a:latin typeface="Poppins"/>
              </a:rPr>
              <a:t>autoconf</a:t>
            </a:r>
            <a:r>
              <a:rPr lang="en-US" sz="2199" dirty="0">
                <a:solidFill>
                  <a:srgbClr val="FFFFFF"/>
                </a:solidFill>
                <a:latin typeface="Poppins"/>
              </a:rPr>
              <a:t> </a:t>
            </a:r>
            <a:r>
              <a:rPr lang="en-US" sz="2199" dirty="0" err="1">
                <a:solidFill>
                  <a:srgbClr val="FFFFFF"/>
                </a:solidFill>
                <a:latin typeface="Poppins"/>
              </a:rPr>
              <a:t>libtool</a:t>
            </a:r>
            <a:r>
              <a:rPr lang="en-US" sz="2199" dirty="0">
                <a:solidFill>
                  <a:srgbClr val="FFFFFF"/>
                </a:solidFill>
                <a:latin typeface="Poppins"/>
              </a:rPr>
              <a:t> </a:t>
            </a:r>
            <a:r>
              <a:rPr lang="en-US" sz="2199" dirty="0" err="1">
                <a:solidFill>
                  <a:srgbClr val="FFFFFF"/>
                </a:solidFill>
                <a:latin typeface="Poppins"/>
              </a:rPr>
              <a:t>texinfo</a:t>
            </a:r>
            <a:r>
              <a:rPr lang="en-US" sz="2199" dirty="0">
                <a:solidFill>
                  <a:srgbClr val="FFFFFF"/>
                </a:solidFill>
                <a:latin typeface="Poppins"/>
              </a:rPr>
              <a:t> zlib1g dev </a:t>
            </a:r>
            <a:r>
              <a:rPr lang="en-US" sz="2199" dirty="0" err="1">
                <a:solidFill>
                  <a:srgbClr val="FFFFFF"/>
                </a:solidFill>
                <a:latin typeface="Poppins"/>
              </a:rPr>
              <a:t>gcc</a:t>
            </a:r>
            <a:r>
              <a:rPr lang="en-US" sz="2199" dirty="0">
                <a:solidFill>
                  <a:srgbClr val="FFFFFF"/>
                </a:solidFill>
                <a:latin typeface="Poppins"/>
              </a:rPr>
              <a:t> </a:t>
            </a:r>
            <a:r>
              <a:rPr lang="en-US" sz="2199" dirty="0" err="1">
                <a:solidFill>
                  <a:srgbClr val="FFFFFF"/>
                </a:solidFill>
                <a:latin typeface="Poppins"/>
              </a:rPr>
              <a:t>multilib</a:t>
            </a:r>
            <a:r>
              <a:rPr lang="en-US" sz="2199" dirty="0">
                <a:solidFill>
                  <a:srgbClr val="FFFFFF"/>
                </a:solidFill>
                <a:latin typeface="Poppins"/>
              </a:rPr>
              <a:t> build</a:t>
            </a:r>
          </a:p>
          <a:p>
            <a:pPr algn="just">
              <a:lnSpc>
                <a:spcPts val="3739"/>
              </a:lnSpc>
            </a:pPr>
            <a:r>
              <a:rPr lang="en-US" sz="2199" dirty="0">
                <a:solidFill>
                  <a:srgbClr val="FFFFFF"/>
                </a:solidFill>
                <a:latin typeface="Poppins"/>
              </a:rPr>
              <a:t>essential screen pax gawk python3 </a:t>
            </a:r>
            <a:r>
              <a:rPr lang="en-US" sz="2199" dirty="0" err="1">
                <a:solidFill>
                  <a:srgbClr val="FFFFFF"/>
                </a:solidFill>
                <a:latin typeface="Poppins"/>
              </a:rPr>
              <a:t>python3</a:t>
            </a:r>
            <a:r>
              <a:rPr lang="en-US" sz="2199" dirty="0">
                <a:solidFill>
                  <a:srgbClr val="FFFFFF"/>
                </a:solidFill>
                <a:latin typeface="Poppins"/>
              </a:rPr>
              <a:t> </a:t>
            </a:r>
            <a:r>
              <a:rPr lang="en-US" sz="2199" dirty="0" err="1">
                <a:solidFill>
                  <a:srgbClr val="FFFFFF"/>
                </a:solidFill>
                <a:latin typeface="Poppins"/>
              </a:rPr>
              <a:t>pexpect</a:t>
            </a:r>
            <a:r>
              <a:rPr lang="en-US" sz="2199" dirty="0">
                <a:solidFill>
                  <a:srgbClr val="FFFFFF"/>
                </a:solidFill>
                <a:latin typeface="Poppins"/>
              </a:rPr>
              <a:t> python3 pip python3 git python3 jinja2 </a:t>
            </a:r>
            <a:r>
              <a:rPr lang="en-US" sz="2199" dirty="0" err="1">
                <a:solidFill>
                  <a:srgbClr val="FFFFFF"/>
                </a:solidFill>
                <a:latin typeface="Poppins"/>
              </a:rPr>
              <a:t>xz</a:t>
            </a:r>
            <a:endParaRPr lang="en-US" sz="2199" dirty="0">
              <a:solidFill>
                <a:srgbClr val="FFFFFF"/>
              </a:solidFill>
              <a:latin typeface="Poppins"/>
            </a:endParaRPr>
          </a:p>
          <a:p>
            <a:pPr algn="just">
              <a:lnSpc>
                <a:spcPts val="3739"/>
              </a:lnSpc>
            </a:pPr>
            <a:r>
              <a:rPr lang="en-US" sz="2199" dirty="0">
                <a:solidFill>
                  <a:srgbClr val="FFFFFF"/>
                </a:solidFill>
                <a:latin typeface="Poppins"/>
              </a:rPr>
              <a:t>utils </a:t>
            </a:r>
            <a:r>
              <a:rPr lang="en-US" sz="2199" dirty="0" err="1">
                <a:solidFill>
                  <a:srgbClr val="FFFFFF"/>
                </a:solidFill>
                <a:latin typeface="Poppins"/>
              </a:rPr>
              <a:t>debianutils</a:t>
            </a:r>
            <a:r>
              <a:rPr lang="en-US" sz="2199" dirty="0">
                <a:solidFill>
                  <a:srgbClr val="FFFFFF"/>
                </a:solidFill>
                <a:latin typeface="Poppins"/>
              </a:rPr>
              <a:t> </a:t>
            </a:r>
            <a:r>
              <a:rPr lang="en-US" sz="2199" dirty="0" err="1">
                <a:solidFill>
                  <a:srgbClr val="FFFFFF"/>
                </a:solidFill>
                <a:latin typeface="Poppins"/>
              </a:rPr>
              <a:t>iputils</a:t>
            </a:r>
            <a:r>
              <a:rPr lang="en-US" sz="2199" dirty="0">
                <a:solidFill>
                  <a:srgbClr val="FFFFFF"/>
                </a:solidFill>
                <a:latin typeface="Poppins"/>
              </a:rPr>
              <a:t> ping libegl1 mesa libsdl1.2 dev pylint3 </a:t>
            </a:r>
            <a:r>
              <a:rPr lang="en-US" sz="2199" dirty="0" err="1">
                <a:solidFill>
                  <a:srgbClr val="FFFFFF"/>
                </a:solidFill>
                <a:latin typeface="Poppins"/>
              </a:rPr>
              <a:t>cpio</a:t>
            </a:r>
            <a:r>
              <a:rPr lang="en-US" sz="2199" dirty="0">
                <a:solidFill>
                  <a:srgbClr val="FFFFFF"/>
                </a:solidFill>
                <a:latin typeface="Poppins"/>
              </a:rPr>
              <a:t> </a:t>
            </a:r>
            <a:r>
              <a:rPr lang="en-US" sz="2199" dirty="0" err="1">
                <a:solidFill>
                  <a:srgbClr val="FFFFFF"/>
                </a:solidFill>
                <a:latin typeface="Poppins"/>
              </a:rPr>
              <a:t>chrpath</a:t>
            </a:r>
            <a:r>
              <a:rPr lang="en-US" sz="2199" dirty="0">
                <a:solidFill>
                  <a:srgbClr val="FFFFFF"/>
                </a:solidFill>
                <a:latin typeface="Poppins"/>
              </a:rPr>
              <a:t> </a:t>
            </a:r>
            <a:r>
              <a:rPr lang="en-US" sz="2199" dirty="0" err="1">
                <a:solidFill>
                  <a:srgbClr val="FFFFFF"/>
                </a:solidFill>
                <a:latin typeface="Poppins"/>
              </a:rPr>
              <a:t>socat</a:t>
            </a:r>
            <a:r>
              <a:rPr lang="en-US" sz="2199" dirty="0">
                <a:solidFill>
                  <a:srgbClr val="FFFFFF"/>
                </a:solidFill>
                <a:latin typeface="Poppins"/>
              </a:rPr>
              <a:t> python -y</a:t>
            </a:r>
          </a:p>
          <a:p>
            <a:pPr algn="just">
              <a:lnSpc>
                <a:spcPts val="3739"/>
              </a:lnSpc>
            </a:pPr>
            <a:r>
              <a:rPr lang="en-US" sz="2199" dirty="0">
                <a:solidFill>
                  <a:srgbClr val="FFFFFF"/>
                </a:solidFill>
                <a:latin typeface="Poppins"/>
              </a:rPr>
              <a:t>•pip3 install --upgrade pip</a:t>
            </a:r>
          </a:p>
          <a:p>
            <a:pPr algn="just">
              <a:lnSpc>
                <a:spcPts val="3739"/>
              </a:lnSpc>
            </a:pPr>
            <a:r>
              <a:rPr lang="en-US" sz="2199" dirty="0">
                <a:solidFill>
                  <a:srgbClr val="FFFFFF"/>
                </a:solidFill>
                <a:latin typeface="Poppins"/>
              </a:rPr>
              <a:t>Install </a:t>
            </a:r>
            <a:r>
              <a:rPr lang="en-US" sz="2199" dirty="0" err="1">
                <a:solidFill>
                  <a:srgbClr val="FFFFFF"/>
                </a:solidFill>
                <a:latin typeface="Poppins"/>
              </a:rPr>
              <a:t>petalinux</a:t>
            </a:r>
            <a:r>
              <a:rPr lang="en-US" sz="2199" dirty="0">
                <a:solidFill>
                  <a:srgbClr val="FFFFFF"/>
                </a:solidFill>
                <a:latin typeface="Poppins"/>
              </a:rPr>
              <a:t> : ./</a:t>
            </a:r>
            <a:r>
              <a:rPr lang="en-US" sz="2199" dirty="0" err="1">
                <a:solidFill>
                  <a:srgbClr val="FFFFFF"/>
                </a:solidFill>
                <a:latin typeface="Poppins"/>
              </a:rPr>
              <a:t>petalinux</a:t>
            </a:r>
            <a:r>
              <a:rPr lang="en-US" sz="2199" dirty="0">
                <a:solidFill>
                  <a:srgbClr val="FFFFFF"/>
                </a:solidFill>
                <a:latin typeface="Poppins"/>
              </a:rPr>
              <a:t> v2019.2 final </a:t>
            </a:r>
            <a:r>
              <a:rPr lang="en-US" sz="2199" dirty="0" err="1">
                <a:solidFill>
                  <a:srgbClr val="FFFFFF"/>
                </a:solidFill>
                <a:latin typeface="Poppins"/>
              </a:rPr>
              <a:t>installer.run</a:t>
            </a:r>
            <a:r>
              <a:rPr lang="en-US" sz="2199" dirty="0">
                <a:solidFill>
                  <a:srgbClr val="FFFFFF"/>
                </a:solidFill>
                <a:latin typeface="Poppins"/>
              </a:rPr>
              <a:t> ~/</a:t>
            </a:r>
            <a:r>
              <a:rPr lang="en-US" sz="2199" dirty="0" err="1">
                <a:solidFill>
                  <a:srgbClr val="FFFFFF"/>
                </a:solidFill>
                <a:latin typeface="Poppins"/>
              </a:rPr>
              <a:t>Petalinux</a:t>
            </a:r>
            <a:r>
              <a:rPr lang="en-US" sz="2199" dirty="0">
                <a:solidFill>
                  <a:srgbClr val="FFFFFF"/>
                </a:solidFill>
                <a:latin typeface="Poppins"/>
              </a:rPr>
              <a:t>_</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71D596F6-C4FD-44D1-9149-639A5152B9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0639044" y="4017954"/>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3" name="TextBox 13"/>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4" name="TextBox 14"/>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5" name="TextBox 15"/>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6" name="TextBox 16"/>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7" name="TextBox 17"/>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18" name="TextBox 18"/>
          <p:cNvSpPr txBox="1"/>
          <p:nvPr/>
        </p:nvSpPr>
        <p:spPr>
          <a:xfrm>
            <a:off x="1028700" y="1818394"/>
            <a:ext cx="16230600" cy="856110"/>
          </a:xfrm>
          <a:prstGeom prst="rect">
            <a:avLst/>
          </a:prstGeom>
        </p:spPr>
        <p:txBody>
          <a:bodyPr lIns="0" tIns="0" rIns="0" bIns="0" rtlCol="0" anchor="t">
            <a:spAutoFit/>
          </a:bodyPr>
          <a:lstStyle/>
          <a:p>
            <a:pPr algn="l">
              <a:lnSpc>
                <a:spcPts val="6099"/>
              </a:lnSpc>
            </a:pPr>
            <a:r>
              <a:rPr lang="en-US" sz="5700">
                <a:solidFill>
                  <a:srgbClr val="FFFFFF"/>
                </a:solidFill>
                <a:latin typeface="Poppins Bold"/>
              </a:rPr>
              <a:t>Environment Configuration  - Bulid boot bin</a:t>
            </a:r>
          </a:p>
        </p:txBody>
      </p:sp>
      <p:sp>
        <p:nvSpPr>
          <p:cNvPr id="19" name="TextBox 19"/>
          <p:cNvSpPr txBox="1"/>
          <p:nvPr/>
        </p:nvSpPr>
        <p:spPr>
          <a:xfrm>
            <a:off x="1028700" y="2817379"/>
            <a:ext cx="15695222" cy="4184650"/>
          </a:xfrm>
          <a:prstGeom prst="rect">
            <a:avLst/>
          </a:prstGeom>
        </p:spPr>
        <p:txBody>
          <a:bodyPr lIns="0" tIns="0" rIns="0" bIns="0" rtlCol="0" anchor="t">
            <a:spAutoFit/>
          </a:bodyPr>
          <a:lstStyle/>
          <a:p>
            <a:pPr algn="just">
              <a:lnSpc>
                <a:spcPts val="3739"/>
              </a:lnSpc>
            </a:pPr>
            <a:r>
              <a:rPr lang="en-US" sz="2199">
                <a:solidFill>
                  <a:srgbClr val="FFFFFF"/>
                </a:solidFill>
                <a:latin typeface="Poppins"/>
              </a:rPr>
              <a:t>•source ~/Petalinux_2019.2/settings.sh</a:t>
            </a:r>
          </a:p>
          <a:p>
            <a:pPr algn="just">
              <a:lnSpc>
                <a:spcPts val="3739"/>
              </a:lnSpc>
            </a:pPr>
            <a:r>
              <a:rPr lang="en-US" sz="2199">
                <a:solidFill>
                  <a:srgbClr val="FFFFFF"/>
                </a:solidFill>
                <a:latin typeface="Poppins"/>
              </a:rPr>
              <a:t>•petalinux create type project template zynq name pynqz2_dpu</a:t>
            </a:r>
          </a:p>
          <a:p>
            <a:pPr algn="just">
              <a:lnSpc>
                <a:spcPts val="3739"/>
              </a:lnSpc>
            </a:pPr>
            <a:r>
              <a:rPr lang="en-US" sz="2199">
                <a:solidFill>
                  <a:srgbClr val="FFFFFF"/>
                </a:solidFill>
                <a:latin typeface="Poppins"/>
              </a:rPr>
              <a:t>•cd pynqz2_dpu/</a:t>
            </a:r>
          </a:p>
          <a:p>
            <a:pPr algn="just">
              <a:lnSpc>
                <a:spcPts val="3739"/>
              </a:lnSpc>
            </a:pPr>
            <a:r>
              <a:rPr lang="en-US" sz="2199">
                <a:solidFill>
                  <a:srgbClr val="FFFFFF"/>
                </a:solidFill>
                <a:latin typeface="Poppins"/>
              </a:rPr>
              <a:t>•petalinux config get hw description=&lt;path to pynqz2_dpu.xsa</a:t>
            </a:r>
          </a:p>
          <a:p>
            <a:pPr algn="just">
              <a:lnSpc>
                <a:spcPts val="3739"/>
              </a:lnSpc>
            </a:pPr>
            <a:r>
              <a:rPr lang="en-US" sz="2199">
                <a:solidFill>
                  <a:srgbClr val="FFFFFF"/>
                </a:solidFill>
                <a:latin typeface="Poppins"/>
              </a:rPr>
              <a:t>•Change Boot settings:</a:t>
            </a:r>
          </a:p>
          <a:p>
            <a:pPr algn="just">
              <a:lnSpc>
                <a:spcPts val="3739"/>
              </a:lnSpc>
            </a:pPr>
            <a:r>
              <a:rPr lang="en-US" sz="2199">
                <a:solidFill>
                  <a:srgbClr val="FFFFFF"/>
                </a:solidFill>
                <a:latin typeface="Poppins"/>
              </a:rPr>
              <a:t>•DTG Settings --&gt;Kernel Bootargs --&gt;disable generate boot args automatically</a:t>
            </a:r>
          </a:p>
          <a:p>
            <a:pPr algn="just">
              <a:lnSpc>
                <a:spcPts val="3739"/>
              </a:lnSpc>
            </a:pPr>
            <a:r>
              <a:rPr lang="en-US" sz="2199">
                <a:solidFill>
                  <a:srgbClr val="FFFFFF"/>
                </a:solidFill>
                <a:latin typeface="Poppins"/>
              </a:rPr>
              <a:t>•enter the following bootargs in user set kernel bootargs</a:t>
            </a:r>
          </a:p>
          <a:p>
            <a:pPr algn="just">
              <a:lnSpc>
                <a:spcPts val="3739"/>
              </a:lnSpc>
            </a:pPr>
            <a:r>
              <a:rPr lang="en-US" sz="2199">
                <a:solidFill>
                  <a:srgbClr val="FFFFFF"/>
                </a:solidFill>
                <a:latin typeface="Poppins"/>
              </a:rPr>
              <a:t>•console=ttyPS0,115200 root=/dev/mmcblk0p2 rw earlyprintk quiet rootfstype=ext4 rootwait cma=256M</a:t>
            </a:r>
          </a:p>
          <a:p>
            <a:pPr algn="just">
              <a:lnSpc>
                <a:spcPts val="3739"/>
              </a:lnSpc>
            </a:pPr>
            <a:r>
              <a:rPr lang="en-US" sz="2199">
                <a:solidFill>
                  <a:srgbClr val="FFFFFF"/>
                </a:solidFill>
                <a:latin typeface="Poppins"/>
              </a:rPr>
              <a:t>•Image Packaging Configuration --&gt;Root filesystem type (EXT4 (SD card))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192DBC8E-4125-4747-A78B-4D072E8A8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028700" y="4879582"/>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9502686" y="2674504"/>
            <a:ext cx="5543327" cy="5854268"/>
          </a:xfrm>
          <a:custGeom>
            <a:avLst/>
            <a:gdLst/>
            <a:ahLst/>
            <a:cxnLst/>
            <a:rect l="l" t="t" r="r" b="b"/>
            <a:pathLst>
              <a:path w="5543327" h="5854268">
                <a:moveTo>
                  <a:pt x="0" y="0"/>
                </a:moveTo>
                <a:lnTo>
                  <a:pt x="5543327" y="0"/>
                </a:lnTo>
                <a:lnTo>
                  <a:pt x="5543327" y="5854268"/>
                </a:lnTo>
                <a:lnTo>
                  <a:pt x="0" y="5854268"/>
                </a:lnTo>
                <a:lnTo>
                  <a:pt x="0" y="0"/>
                </a:lnTo>
                <a:close/>
              </a:path>
            </a:pathLst>
          </a:custGeom>
          <a:blipFill>
            <a:blip r:embed="rId11"/>
            <a:stretch>
              <a:fillRect/>
            </a:stretch>
          </a:blipFill>
        </p:spPr>
      </p:sp>
      <p:sp>
        <p:nvSpPr>
          <p:cNvPr id="13" name="TextBox 13"/>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4" name="TextBox 14"/>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5" name="TextBox 15"/>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6" name="TextBox 16"/>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7" name="TextBox 17"/>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8" name="TextBox 18"/>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19" name="TextBox 19"/>
          <p:cNvSpPr txBox="1"/>
          <p:nvPr/>
        </p:nvSpPr>
        <p:spPr>
          <a:xfrm>
            <a:off x="1028700" y="1818394"/>
            <a:ext cx="16230600" cy="856110"/>
          </a:xfrm>
          <a:prstGeom prst="rect">
            <a:avLst/>
          </a:prstGeom>
        </p:spPr>
        <p:txBody>
          <a:bodyPr lIns="0" tIns="0" rIns="0" bIns="0" rtlCol="0" anchor="t">
            <a:spAutoFit/>
          </a:bodyPr>
          <a:lstStyle/>
          <a:p>
            <a:pPr algn="l">
              <a:lnSpc>
                <a:spcPts val="6099"/>
              </a:lnSpc>
            </a:pPr>
            <a:r>
              <a:rPr lang="en-US" sz="5700">
                <a:solidFill>
                  <a:srgbClr val="FFFFFF"/>
                </a:solidFill>
                <a:latin typeface="Poppins Bold"/>
              </a:rPr>
              <a:t>Environment Configuration  - Bulid boot bin</a:t>
            </a:r>
          </a:p>
        </p:txBody>
      </p:sp>
      <p:sp>
        <p:nvSpPr>
          <p:cNvPr id="20" name="TextBox 20"/>
          <p:cNvSpPr txBox="1"/>
          <p:nvPr/>
        </p:nvSpPr>
        <p:spPr>
          <a:xfrm>
            <a:off x="1028700" y="2817379"/>
            <a:ext cx="6012045" cy="1384300"/>
          </a:xfrm>
          <a:prstGeom prst="rect">
            <a:avLst/>
          </a:prstGeom>
        </p:spPr>
        <p:txBody>
          <a:bodyPr lIns="0" tIns="0" rIns="0" bIns="0" rtlCol="0" anchor="t">
            <a:spAutoFit/>
          </a:bodyPr>
          <a:lstStyle/>
          <a:p>
            <a:pPr algn="just">
              <a:lnSpc>
                <a:spcPts val="3739"/>
              </a:lnSpc>
            </a:pPr>
            <a:r>
              <a:rPr lang="en-US" sz="2199">
                <a:solidFill>
                  <a:srgbClr val="FFFFFF"/>
                </a:solidFill>
                <a:latin typeface="Poppins"/>
              </a:rPr>
              <a:t>Change the content of project spec/meta user/recipes bsp/device tree/files/system user.dtsi to the text in right block.</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6F387573-3EA2-4CFA-A418-DDCDD0506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0132999" y="7612497"/>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1104846" y="2641280"/>
            <a:ext cx="10040089" cy="5584825"/>
          </a:xfrm>
          <a:prstGeom prst="rect">
            <a:avLst/>
          </a:prstGeom>
        </p:spPr>
        <p:txBody>
          <a:bodyPr lIns="0" tIns="0" rIns="0" bIns="0" rtlCol="0" anchor="t">
            <a:spAutoFit/>
          </a:bodyPr>
          <a:lstStyle/>
          <a:p>
            <a:pPr algn="just">
              <a:lnSpc>
                <a:spcPts val="3739"/>
              </a:lnSpc>
            </a:pPr>
            <a:r>
              <a:rPr lang="en-US" sz="2199" dirty="0">
                <a:solidFill>
                  <a:srgbClr val="FFFFFF"/>
                </a:solidFill>
                <a:latin typeface="Poppins"/>
              </a:rPr>
              <a:t>And then, add DPU driver and configure </a:t>
            </a:r>
            <a:r>
              <a:rPr lang="en-US" sz="2199" dirty="0" err="1">
                <a:solidFill>
                  <a:srgbClr val="FFFFFF"/>
                </a:solidFill>
                <a:latin typeface="Poppins"/>
              </a:rPr>
              <a:t>rootfs</a:t>
            </a:r>
            <a:r>
              <a:rPr lang="en-US" sz="2199" dirty="0">
                <a:solidFill>
                  <a:srgbClr val="FFFFFF"/>
                </a:solidFill>
                <a:latin typeface="Poppins"/>
              </a:rPr>
              <a:t>.</a:t>
            </a:r>
          </a:p>
          <a:p>
            <a:pPr algn="just">
              <a:lnSpc>
                <a:spcPts val="3739"/>
              </a:lnSpc>
            </a:pPr>
            <a:r>
              <a:rPr lang="en-US" sz="2199" dirty="0">
                <a:solidFill>
                  <a:srgbClr val="FFFFFF"/>
                </a:solidFill>
                <a:latin typeface="Poppins"/>
              </a:rPr>
              <a:t>Finally, add USB driver and build boot bin.</a:t>
            </a:r>
          </a:p>
          <a:p>
            <a:pPr algn="just">
              <a:lnSpc>
                <a:spcPts val="3739"/>
              </a:lnSpc>
            </a:pPr>
            <a:r>
              <a:rPr lang="en-US" sz="2199" dirty="0">
                <a:solidFill>
                  <a:srgbClr val="FFFFFF"/>
                </a:solidFill>
                <a:latin typeface="Poppins"/>
              </a:rPr>
              <a:t>•</a:t>
            </a:r>
            <a:r>
              <a:rPr lang="en-US" sz="2199" dirty="0" err="1">
                <a:solidFill>
                  <a:srgbClr val="FFFFFF"/>
                </a:solidFill>
                <a:latin typeface="Poppins"/>
              </a:rPr>
              <a:t>petalinux</a:t>
            </a:r>
            <a:r>
              <a:rPr lang="en-US" sz="2199" dirty="0">
                <a:solidFill>
                  <a:srgbClr val="FFFFFF"/>
                </a:solidFill>
                <a:latin typeface="Poppins"/>
              </a:rPr>
              <a:t> config c kernel</a:t>
            </a:r>
          </a:p>
          <a:p>
            <a:pPr algn="just">
              <a:lnSpc>
                <a:spcPts val="3739"/>
              </a:lnSpc>
            </a:pPr>
            <a:r>
              <a:rPr lang="en-US" sz="2199" dirty="0">
                <a:solidFill>
                  <a:srgbClr val="FFFFFF"/>
                </a:solidFill>
                <a:latin typeface="Poppins"/>
              </a:rPr>
              <a:t>•Device Drivers --&gt; USB support --&gt; [*]</a:t>
            </a:r>
            <a:r>
              <a:rPr lang="en-US" sz="2199" dirty="0" err="1">
                <a:solidFill>
                  <a:srgbClr val="FFFFFF"/>
                </a:solidFill>
                <a:latin typeface="Poppins"/>
              </a:rPr>
              <a:t>USBannounce</a:t>
            </a:r>
            <a:r>
              <a:rPr lang="en-US" sz="2199" dirty="0">
                <a:solidFill>
                  <a:srgbClr val="FFFFFF"/>
                </a:solidFill>
                <a:latin typeface="Poppins"/>
              </a:rPr>
              <a:t> new devices</a:t>
            </a:r>
          </a:p>
          <a:p>
            <a:pPr algn="just">
              <a:lnSpc>
                <a:spcPts val="3739"/>
              </a:lnSpc>
            </a:pPr>
            <a:r>
              <a:rPr lang="en-US" sz="2199" dirty="0">
                <a:solidFill>
                  <a:srgbClr val="FFFFFF"/>
                </a:solidFill>
                <a:latin typeface="Poppins"/>
              </a:rPr>
              <a:t>•</a:t>
            </a:r>
            <a:r>
              <a:rPr lang="en-US" sz="2199" dirty="0" err="1">
                <a:solidFill>
                  <a:srgbClr val="FFFFFF"/>
                </a:solidFill>
                <a:latin typeface="Poppins"/>
              </a:rPr>
              <a:t>petalinux</a:t>
            </a:r>
            <a:r>
              <a:rPr lang="en-US" sz="2199" dirty="0">
                <a:solidFill>
                  <a:srgbClr val="FFFFFF"/>
                </a:solidFill>
                <a:latin typeface="Poppins"/>
              </a:rPr>
              <a:t> build c kernel x finish</a:t>
            </a:r>
          </a:p>
          <a:p>
            <a:pPr algn="just">
              <a:lnSpc>
                <a:spcPts val="3739"/>
              </a:lnSpc>
            </a:pPr>
            <a:r>
              <a:rPr lang="en-US" sz="2199" dirty="0">
                <a:solidFill>
                  <a:srgbClr val="FFFFFF"/>
                </a:solidFill>
                <a:latin typeface="Poppins"/>
              </a:rPr>
              <a:t>•Modify project spec/meta user/recipes kernel/</a:t>
            </a:r>
            <a:r>
              <a:rPr lang="en-US" sz="2199" dirty="0" err="1">
                <a:solidFill>
                  <a:srgbClr val="FFFFFF"/>
                </a:solidFill>
                <a:latin typeface="Poppins"/>
              </a:rPr>
              <a:t>linux</a:t>
            </a:r>
            <a:r>
              <a:rPr lang="en-US" sz="2199" dirty="0">
                <a:solidFill>
                  <a:srgbClr val="FFFFFF"/>
                </a:solidFill>
                <a:latin typeface="Poppins"/>
              </a:rPr>
              <a:t>/</a:t>
            </a:r>
            <a:r>
              <a:rPr lang="en-US" sz="2199" dirty="0" err="1">
                <a:solidFill>
                  <a:srgbClr val="FFFFFF"/>
                </a:solidFill>
                <a:latin typeface="Poppins"/>
              </a:rPr>
              <a:t>linux</a:t>
            </a:r>
            <a:endParaRPr lang="en-US" sz="2199" dirty="0">
              <a:solidFill>
                <a:srgbClr val="FFFFFF"/>
              </a:solidFill>
              <a:latin typeface="Poppins"/>
            </a:endParaRPr>
          </a:p>
          <a:p>
            <a:pPr algn="just">
              <a:lnSpc>
                <a:spcPts val="3739"/>
              </a:lnSpc>
            </a:pPr>
            <a:r>
              <a:rPr lang="en-US" sz="2199" dirty="0" err="1">
                <a:solidFill>
                  <a:srgbClr val="FFFFFF"/>
                </a:solidFill>
                <a:latin typeface="Poppins"/>
              </a:rPr>
              <a:t>xlnx</a:t>
            </a:r>
            <a:r>
              <a:rPr lang="en-US" sz="2199" dirty="0">
                <a:solidFill>
                  <a:srgbClr val="FFFFFF"/>
                </a:solidFill>
                <a:latin typeface="Poppins"/>
              </a:rPr>
              <a:t>/*.</a:t>
            </a:r>
            <a:r>
              <a:rPr lang="en-US" sz="2199" dirty="0" err="1">
                <a:solidFill>
                  <a:srgbClr val="FFFFFF"/>
                </a:solidFill>
                <a:latin typeface="Poppins"/>
              </a:rPr>
              <a:t>cfg</a:t>
            </a:r>
            <a:r>
              <a:rPr lang="en-US" sz="2199" dirty="0">
                <a:solidFill>
                  <a:srgbClr val="FFFFFF"/>
                </a:solidFill>
                <a:latin typeface="Poppins"/>
              </a:rPr>
              <a:t> file to the texts at right</a:t>
            </a:r>
          </a:p>
          <a:p>
            <a:pPr algn="just">
              <a:lnSpc>
                <a:spcPts val="3739"/>
              </a:lnSpc>
            </a:pPr>
            <a:endParaRPr lang="en-US" sz="2199" dirty="0">
              <a:solidFill>
                <a:srgbClr val="FFFFFF"/>
              </a:solidFill>
              <a:latin typeface="Poppins"/>
            </a:endParaRPr>
          </a:p>
          <a:p>
            <a:pPr algn="just">
              <a:lnSpc>
                <a:spcPts val="3739"/>
              </a:lnSpc>
            </a:pPr>
            <a:r>
              <a:rPr lang="en-US" sz="2199" dirty="0">
                <a:solidFill>
                  <a:srgbClr val="FFFFFF"/>
                </a:solidFill>
                <a:latin typeface="Poppins"/>
              </a:rPr>
              <a:t>•</a:t>
            </a:r>
            <a:r>
              <a:rPr lang="en-US" sz="2199" dirty="0" err="1">
                <a:solidFill>
                  <a:srgbClr val="FFFFFF"/>
                </a:solidFill>
                <a:latin typeface="Poppins"/>
              </a:rPr>
              <a:t>petalinux</a:t>
            </a:r>
            <a:r>
              <a:rPr lang="en-US" sz="2199" dirty="0">
                <a:solidFill>
                  <a:srgbClr val="FFFFFF"/>
                </a:solidFill>
                <a:latin typeface="Poppins"/>
              </a:rPr>
              <a:t> build</a:t>
            </a:r>
          </a:p>
          <a:p>
            <a:pPr algn="just">
              <a:lnSpc>
                <a:spcPts val="3739"/>
              </a:lnSpc>
            </a:pPr>
            <a:r>
              <a:rPr lang="en-US" sz="2199" dirty="0">
                <a:solidFill>
                  <a:srgbClr val="FFFFFF"/>
                </a:solidFill>
                <a:latin typeface="Poppins"/>
              </a:rPr>
              <a:t>•</a:t>
            </a:r>
            <a:r>
              <a:rPr lang="en-US" sz="2199" dirty="0" err="1">
                <a:solidFill>
                  <a:srgbClr val="FFFFFF"/>
                </a:solidFill>
                <a:latin typeface="Poppins"/>
              </a:rPr>
              <a:t>petalinux</a:t>
            </a:r>
            <a:r>
              <a:rPr lang="en-US" sz="2199" dirty="0">
                <a:solidFill>
                  <a:srgbClr val="FFFFFF"/>
                </a:solidFill>
                <a:latin typeface="Poppins"/>
              </a:rPr>
              <a:t> package boot force </a:t>
            </a:r>
            <a:r>
              <a:rPr lang="en-US" sz="2199" dirty="0" err="1">
                <a:solidFill>
                  <a:srgbClr val="FFFFFF"/>
                </a:solidFill>
                <a:latin typeface="Poppins"/>
              </a:rPr>
              <a:t>fsbl</a:t>
            </a:r>
            <a:r>
              <a:rPr lang="en-US" sz="2199" dirty="0">
                <a:solidFill>
                  <a:srgbClr val="FFFFFF"/>
                </a:solidFill>
                <a:latin typeface="Poppins"/>
              </a:rPr>
              <a:t> images/</a:t>
            </a:r>
            <a:r>
              <a:rPr lang="en-US" sz="2199" dirty="0" err="1">
                <a:solidFill>
                  <a:srgbClr val="FFFFFF"/>
                </a:solidFill>
                <a:latin typeface="Poppins"/>
              </a:rPr>
              <a:t>linux</a:t>
            </a:r>
            <a:r>
              <a:rPr lang="en-US" sz="2199" dirty="0">
                <a:solidFill>
                  <a:srgbClr val="FFFFFF"/>
                </a:solidFill>
                <a:latin typeface="Poppins"/>
              </a:rPr>
              <a:t>/</a:t>
            </a:r>
            <a:r>
              <a:rPr lang="en-US" sz="2199" dirty="0" err="1">
                <a:solidFill>
                  <a:srgbClr val="FFFFFF"/>
                </a:solidFill>
                <a:latin typeface="Poppins"/>
              </a:rPr>
              <a:t>zynq_fsbl.elf</a:t>
            </a:r>
            <a:r>
              <a:rPr lang="en-US" sz="2199" dirty="0">
                <a:solidFill>
                  <a:srgbClr val="FFFFFF"/>
                </a:solidFill>
                <a:latin typeface="Poppins"/>
              </a:rPr>
              <a:t> </a:t>
            </a:r>
            <a:r>
              <a:rPr lang="en-US" sz="2199" dirty="0" err="1">
                <a:solidFill>
                  <a:srgbClr val="FFFFFF"/>
                </a:solidFill>
                <a:latin typeface="Poppins"/>
              </a:rPr>
              <a:t>fpga</a:t>
            </a:r>
            <a:r>
              <a:rPr lang="en-US" sz="2199" dirty="0">
                <a:solidFill>
                  <a:srgbClr val="FFFFFF"/>
                </a:solidFill>
                <a:latin typeface="Poppins"/>
              </a:rPr>
              <a:t> images/</a:t>
            </a:r>
            <a:r>
              <a:rPr lang="en-US" sz="2199" dirty="0" err="1">
                <a:solidFill>
                  <a:srgbClr val="FFFFFF"/>
                </a:solidFill>
                <a:latin typeface="Poppins"/>
              </a:rPr>
              <a:t>linux</a:t>
            </a:r>
            <a:r>
              <a:rPr lang="en-US" sz="2199" dirty="0">
                <a:solidFill>
                  <a:srgbClr val="FFFFFF"/>
                </a:solidFill>
                <a:latin typeface="Poppins"/>
              </a:rPr>
              <a:t>/*.bit u boot</a:t>
            </a:r>
          </a:p>
          <a:p>
            <a:pPr algn="just">
              <a:lnSpc>
                <a:spcPts val="3739"/>
              </a:lnSpc>
            </a:pPr>
            <a:r>
              <a:rPr lang="en-US" sz="2199" dirty="0">
                <a:solidFill>
                  <a:srgbClr val="FFFFFF"/>
                </a:solidFill>
                <a:latin typeface="Poppins"/>
              </a:rPr>
              <a:t>•Copy /images/</a:t>
            </a:r>
            <a:r>
              <a:rPr lang="en-US" sz="2199" dirty="0" err="1">
                <a:solidFill>
                  <a:srgbClr val="FFFFFF"/>
                </a:solidFill>
                <a:latin typeface="Poppins"/>
              </a:rPr>
              <a:t>linux</a:t>
            </a:r>
            <a:r>
              <a:rPr lang="en-US" sz="2199" dirty="0">
                <a:solidFill>
                  <a:srgbClr val="FFFFFF"/>
                </a:solidFill>
                <a:latin typeface="Poppins"/>
              </a:rPr>
              <a:t>/BOOT.BIN , /images/</a:t>
            </a:r>
            <a:r>
              <a:rPr lang="en-US" sz="2199" dirty="0" err="1">
                <a:solidFill>
                  <a:srgbClr val="FFFFFF"/>
                </a:solidFill>
                <a:latin typeface="Poppins"/>
              </a:rPr>
              <a:t>linux</a:t>
            </a:r>
            <a:r>
              <a:rPr lang="en-US" sz="2199" dirty="0">
                <a:solidFill>
                  <a:srgbClr val="FFFFFF"/>
                </a:solidFill>
                <a:latin typeface="Poppins"/>
              </a:rPr>
              <a:t>/</a:t>
            </a:r>
            <a:r>
              <a:rPr lang="en-US" sz="2199" dirty="0" err="1">
                <a:solidFill>
                  <a:srgbClr val="FFFFFF"/>
                </a:solidFill>
                <a:latin typeface="Poppins"/>
              </a:rPr>
              <a:t>image.ub</a:t>
            </a:r>
            <a:r>
              <a:rPr lang="en-US" sz="2199" dirty="0">
                <a:solidFill>
                  <a:srgbClr val="FFFFFF"/>
                </a:solidFill>
                <a:latin typeface="Poppins"/>
              </a:rPr>
              <a:t> these two files.</a:t>
            </a:r>
          </a:p>
        </p:txBody>
      </p:sp>
      <p:sp>
        <p:nvSpPr>
          <p:cNvPr id="13" name="Freeform 13"/>
          <p:cNvSpPr/>
          <p:nvPr/>
        </p:nvSpPr>
        <p:spPr>
          <a:xfrm>
            <a:off x="12274349" y="2731395"/>
            <a:ext cx="3678021" cy="5880618"/>
          </a:xfrm>
          <a:custGeom>
            <a:avLst/>
            <a:gdLst/>
            <a:ahLst/>
            <a:cxnLst/>
            <a:rect l="l" t="t" r="r" b="b"/>
            <a:pathLst>
              <a:path w="3678021" h="5880618">
                <a:moveTo>
                  <a:pt x="0" y="0"/>
                </a:moveTo>
                <a:lnTo>
                  <a:pt x="3678021" y="0"/>
                </a:lnTo>
                <a:lnTo>
                  <a:pt x="3678021" y="5880618"/>
                </a:lnTo>
                <a:lnTo>
                  <a:pt x="0" y="5880618"/>
                </a:lnTo>
                <a:lnTo>
                  <a:pt x="0" y="0"/>
                </a:lnTo>
                <a:close/>
              </a:path>
            </a:pathLst>
          </a:custGeom>
          <a:blipFill>
            <a:blip r:embed="rId11"/>
            <a:stretch>
              <a:fillRect/>
            </a:stretch>
          </a:blipFill>
        </p:spPr>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18394"/>
            <a:ext cx="16230600" cy="856110"/>
          </a:xfrm>
          <a:prstGeom prst="rect">
            <a:avLst/>
          </a:prstGeom>
        </p:spPr>
        <p:txBody>
          <a:bodyPr lIns="0" tIns="0" rIns="0" bIns="0" rtlCol="0" anchor="t">
            <a:spAutoFit/>
          </a:bodyPr>
          <a:lstStyle/>
          <a:p>
            <a:pPr algn="l">
              <a:lnSpc>
                <a:spcPts val="6099"/>
              </a:lnSpc>
            </a:pPr>
            <a:r>
              <a:rPr lang="en-US" sz="5700">
                <a:solidFill>
                  <a:srgbClr val="FFFFFF"/>
                </a:solidFill>
                <a:latin typeface="Poppins Bold"/>
              </a:rPr>
              <a:t>Environment Configuration  - Bulid boot bin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85DB8F1A-E4DB-4338-8174-0C09BCCC0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6420357" y="7586470"/>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3242676" y="3654394"/>
            <a:ext cx="2499601" cy="4703392"/>
          </a:xfrm>
          <a:custGeom>
            <a:avLst/>
            <a:gdLst/>
            <a:ahLst/>
            <a:cxnLst/>
            <a:rect l="l" t="t" r="r" b="b"/>
            <a:pathLst>
              <a:path w="2499601" h="4703392">
                <a:moveTo>
                  <a:pt x="0" y="0"/>
                </a:moveTo>
                <a:lnTo>
                  <a:pt x="2499601" y="0"/>
                </a:lnTo>
                <a:lnTo>
                  <a:pt x="2499601" y="4703392"/>
                </a:lnTo>
                <a:lnTo>
                  <a:pt x="0" y="4703392"/>
                </a:lnTo>
                <a:lnTo>
                  <a:pt x="0" y="0"/>
                </a:lnTo>
                <a:close/>
              </a:path>
            </a:pathLst>
          </a:custGeom>
          <a:blipFill>
            <a:blip r:embed="rId11"/>
            <a:stretch>
              <a:fillRect/>
            </a:stretch>
          </a:blipFill>
        </p:spPr>
      </p:sp>
      <p:sp>
        <p:nvSpPr>
          <p:cNvPr id="13" name="Freeform 13"/>
          <p:cNvSpPr/>
          <p:nvPr/>
        </p:nvSpPr>
        <p:spPr>
          <a:xfrm>
            <a:off x="7633476" y="2877450"/>
            <a:ext cx="9281746" cy="5571465"/>
          </a:xfrm>
          <a:custGeom>
            <a:avLst/>
            <a:gdLst/>
            <a:ahLst/>
            <a:cxnLst/>
            <a:rect l="l" t="t" r="r" b="b"/>
            <a:pathLst>
              <a:path w="9281746" h="5571465">
                <a:moveTo>
                  <a:pt x="0" y="0"/>
                </a:moveTo>
                <a:lnTo>
                  <a:pt x="9281746" y="0"/>
                </a:lnTo>
                <a:lnTo>
                  <a:pt x="9281746" y="5571465"/>
                </a:lnTo>
                <a:lnTo>
                  <a:pt x="0" y="5571465"/>
                </a:lnTo>
                <a:lnTo>
                  <a:pt x="0" y="0"/>
                </a:lnTo>
                <a:close/>
              </a:path>
            </a:pathLst>
          </a:custGeom>
          <a:blipFill>
            <a:blip r:embed="rId12"/>
            <a:stretch>
              <a:fillRect/>
            </a:stretch>
          </a:blipFill>
        </p:spPr>
      </p:sp>
      <p:sp>
        <p:nvSpPr>
          <p:cNvPr id="14" name="TextBox 14"/>
          <p:cNvSpPr txBox="1"/>
          <p:nvPr/>
        </p:nvSpPr>
        <p:spPr>
          <a:xfrm>
            <a:off x="1028700" y="2817379"/>
            <a:ext cx="10040089" cy="450850"/>
          </a:xfrm>
          <a:prstGeom prst="rect">
            <a:avLst/>
          </a:prstGeom>
        </p:spPr>
        <p:txBody>
          <a:bodyPr lIns="0" tIns="0" rIns="0" bIns="0" rtlCol="0" anchor="t">
            <a:spAutoFit/>
          </a:bodyPr>
          <a:lstStyle/>
          <a:p>
            <a:pPr algn="just">
              <a:lnSpc>
                <a:spcPts val="3739"/>
              </a:lnSpc>
            </a:pPr>
            <a:r>
              <a:rPr lang="en-US" sz="2199">
                <a:solidFill>
                  <a:srgbClr val="FFFFFF"/>
                </a:solidFill>
                <a:latin typeface="Poppins"/>
              </a:rPr>
              <a:t>Mount SD card and open Etcher</a:t>
            </a:r>
          </a:p>
        </p:txBody>
      </p:sp>
      <p:sp>
        <p:nvSpPr>
          <p:cNvPr id="15" name="TextBox 15"/>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6" name="TextBox 16"/>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7" name="TextBox 17"/>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8" name="TextBox 18"/>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9" name="TextBox 19"/>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20" name="TextBox 20"/>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1" name="TextBox 21"/>
          <p:cNvSpPr txBox="1"/>
          <p:nvPr/>
        </p:nvSpPr>
        <p:spPr>
          <a:xfrm>
            <a:off x="1028700" y="1827919"/>
            <a:ext cx="17529026" cy="782831"/>
          </a:xfrm>
          <a:prstGeom prst="rect">
            <a:avLst/>
          </a:prstGeom>
        </p:spPr>
        <p:txBody>
          <a:bodyPr lIns="0" tIns="0" rIns="0" bIns="0" rtlCol="0" anchor="t">
            <a:spAutoFit/>
          </a:bodyPr>
          <a:lstStyle/>
          <a:p>
            <a:pPr algn="l">
              <a:lnSpc>
                <a:spcPts val="5671"/>
              </a:lnSpc>
            </a:pPr>
            <a:r>
              <a:rPr lang="en-US" sz="5300">
                <a:solidFill>
                  <a:srgbClr val="FFFFFF"/>
                </a:solidFill>
                <a:latin typeface="Poppins Bold"/>
              </a:rPr>
              <a:t>Environment Configuration  - Flash Boot Image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43FC2101-A8C8-43D0-9913-74F1E8E34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6420357" y="7586470"/>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1028700" y="3727960"/>
            <a:ext cx="7170549" cy="4304197"/>
          </a:xfrm>
          <a:custGeom>
            <a:avLst/>
            <a:gdLst/>
            <a:ahLst/>
            <a:cxnLst/>
            <a:rect l="l" t="t" r="r" b="b"/>
            <a:pathLst>
              <a:path w="7170549" h="4304197">
                <a:moveTo>
                  <a:pt x="0" y="0"/>
                </a:moveTo>
                <a:lnTo>
                  <a:pt x="7170549" y="0"/>
                </a:lnTo>
                <a:lnTo>
                  <a:pt x="7170549" y="4304197"/>
                </a:lnTo>
                <a:lnTo>
                  <a:pt x="0" y="4304197"/>
                </a:lnTo>
                <a:lnTo>
                  <a:pt x="0" y="0"/>
                </a:lnTo>
                <a:close/>
              </a:path>
            </a:pathLst>
          </a:custGeom>
          <a:blipFill>
            <a:blip r:embed="rId11"/>
            <a:stretch>
              <a:fillRect/>
            </a:stretch>
          </a:blipFill>
        </p:spPr>
      </p:sp>
      <p:sp>
        <p:nvSpPr>
          <p:cNvPr id="13" name="Freeform 13"/>
          <p:cNvSpPr/>
          <p:nvPr/>
        </p:nvSpPr>
        <p:spPr>
          <a:xfrm>
            <a:off x="10234595" y="3727960"/>
            <a:ext cx="7184075" cy="4312316"/>
          </a:xfrm>
          <a:custGeom>
            <a:avLst/>
            <a:gdLst/>
            <a:ahLst/>
            <a:cxnLst/>
            <a:rect l="l" t="t" r="r" b="b"/>
            <a:pathLst>
              <a:path w="7184075" h="4312316">
                <a:moveTo>
                  <a:pt x="0" y="0"/>
                </a:moveTo>
                <a:lnTo>
                  <a:pt x="7184075" y="0"/>
                </a:lnTo>
                <a:lnTo>
                  <a:pt x="7184075" y="4312316"/>
                </a:lnTo>
                <a:lnTo>
                  <a:pt x="0" y="4312316"/>
                </a:lnTo>
                <a:lnTo>
                  <a:pt x="0" y="0"/>
                </a:lnTo>
                <a:close/>
              </a:path>
            </a:pathLst>
          </a:custGeom>
          <a:blipFill>
            <a:blip r:embed="rId12"/>
            <a:stretch>
              <a:fillRect/>
            </a:stretch>
          </a:blipFill>
        </p:spPr>
      </p:sp>
      <p:sp>
        <p:nvSpPr>
          <p:cNvPr id="14" name="TextBox 14"/>
          <p:cNvSpPr txBox="1"/>
          <p:nvPr/>
        </p:nvSpPr>
        <p:spPr>
          <a:xfrm>
            <a:off x="1028700" y="2817379"/>
            <a:ext cx="13099093" cy="450850"/>
          </a:xfrm>
          <a:prstGeom prst="rect">
            <a:avLst/>
          </a:prstGeom>
        </p:spPr>
        <p:txBody>
          <a:bodyPr lIns="0" tIns="0" rIns="0" bIns="0" rtlCol="0" anchor="t">
            <a:spAutoFit/>
          </a:bodyPr>
          <a:lstStyle/>
          <a:p>
            <a:pPr algn="just">
              <a:lnSpc>
                <a:spcPts val="3739"/>
              </a:lnSpc>
            </a:pPr>
            <a:r>
              <a:rPr lang="en-US" sz="2199">
                <a:solidFill>
                  <a:srgbClr val="FFFFFF"/>
                </a:solidFill>
                <a:latin typeface="Poppins"/>
              </a:rPr>
              <a:t>Select img file and select SDHC(our target) to click Flash, and then wait for it until it is done.</a:t>
            </a:r>
          </a:p>
        </p:txBody>
      </p:sp>
      <p:sp>
        <p:nvSpPr>
          <p:cNvPr id="15" name="TextBox 15"/>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6" name="TextBox 16"/>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7" name="TextBox 17"/>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8" name="TextBox 18"/>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9" name="TextBox 19"/>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20" name="TextBox 20"/>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1" name="TextBox 21"/>
          <p:cNvSpPr txBox="1"/>
          <p:nvPr/>
        </p:nvSpPr>
        <p:spPr>
          <a:xfrm>
            <a:off x="1028700" y="1827919"/>
            <a:ext cx="17529026" cy="782831"/>
          </a:xfrm>
          <a:prstGeom prst="rect">
            <a:avLst/>
          </a:prstGeom>
        </p:spPr>
        <p:txBody>
          <a:bodyPr lIns="0" tIns="0" rIns="0" bIns="0" rtlCol="0" anchor="t">
            <a:spAutoFit/>
          </a:bodyPr>
          <a:lstStyle/>
          <a:p>
            <a:pPr algn="l">
              <a:lnSpc>
                <a:spcPts val="5671"/>
              </a:lnSpc>
            </a:pPr>
            <a:r>
              <a:rPr lang="en-US" sz="5300">
                <a:solidFill>
                  <a:srgbClr val="FFFFFF"/>
                </a:solidFill>
                <a:latin typeface="Poppins Bold"/>
              </a:rPr>
              <a:t>Environment Configuration  - Flash Boot Image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D2195522-E149-4E88-8096-A795DFF4A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6420357" y="7586470"/>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2799759" y="3434030"/>
            <a:ext cx="3385434" cy="4598127"/>
          </a:xfrm>
          <a:custGeom>
            <a:avLst/>
            <a:gdLst/>
            <a:ahLst/>
            <a:cxnLst/>
            <a:rect l="l" t="t" r="r" b="b"/>
            <a:pathLst>
              <a:path w="3385434" h="4598127">
                <a:moveTo>
                  <a:pt x="0" y="0"/>
                </a:moveTo>
                <a:lnTo>
                  <a:pt x="3385435" y="0"/>
                </a:lnTo>
                <a:lnTo>
                  <a:pt x="3385435" y="4598127"/>
                </a:lnTo>
                <a:lnTo>
                  <a:pt x="0" y="4598127"/>
                </a:lnTo>
                <a:lnTo>
                  <a:pt x="0" y="0"/>
                </a:lnTo>
                <a:close/>
              </a:path>
            </a:pathLst>
          </a:custGeom>
          <a:blipFill>
            <a:blip r:embed="rId11"/>
            <a:stretch>
              <a:fillRect/>
            </a:stretch>
          </a:blipFill>
        </p:spPr>
      </p:sp>
      <p:sp>
        <p:nvSpPr>
          <p:cNvPr id="13" name="Freeform 13"/>
          <p:cNvSpPr/>
          <p:nvPr/>
        </p:nvSpPr>
        <p:spPr>
          <a:xfrm>
            <a:off x="9520662" y="2913354"/>
            <a:ext cx="5863820" cy="5639478"/>
          </a:xfrm>
          <a:custGeom>
            <a:avLst/>
            <a:gdLst/>
            <a:ahLst/>
            <a:cxnLst/>
            <a:rect l="l" t="t" r="r" b="b"/>
            <a:pathLst>
              <a:path w="5863820" h="5639478">
                <a:moveTo>
                  <a:pt x="0" y="0"/>
                </a:moveTo>
                <a:lnTo>
                  <a:pt x="5863820" y="0"/>
                </a:lnTo>
                <a:lnTo>
                  <a:pt x="5863820" y="5639478"/>
                </a:lnTo>
                <a:lnTo>
                  <a:pt x="0" y="5639478"/>
                </a:lnTo>
                <a:lnTo>
                  <a:pt x="0" y="0"/>
                </a:lnTo>
                <a:close/>
              </a:path>
            </a:pathLst>
          </a:custGeom>
          <a:blipFill>
            <a:blip r:embed="rId12"/>
            <a:stretch>
              <a:fillRect/>
            </a:stretch>
          </a:blipFill>
        </p:spPr>
      </p:sp>
      <p:sp>
        <p:nvSpPr>
          <p:cNvPr id="14" name="TextBox 14"/>
          <p:cNvSpPr txBox="1"/>
          <p:nvPr/>
        </p:nvSpPr>
        <p:spPr>
          <a:xfrm>
            <a:off x="1028700" y="2817379"/>
            <a:ext cx="13099093" cy="450850"/>
          </a:xfrm>
          <a:prstGeom prst="rect">
            <a:avLst/>
          </a:prstGeom>
        </p:spPr>
        <p:txBody>
          <a:bodyPr lIns="0" tIns="0" rIns="0" bIns="0" rtlCol="0" anchor="t">
            <a:spAutoFit/>
          </a:bodyPr>
          <a:lstStyle/>
          <a:p>
            <a:pPr algn="just">
              <a:lnSpc>
                <a:spcPts val="3739"/>
              </a:lnSpc>
            </a:pPr>
            <a:r>
              <a:rPr lang="en-US" sz="2199">
                <a:solidFill>
                  <a:srgbClr val="FFFFFF"/>
                </a:solidFill>
                <a:latin typeface="Poppins"/>
              </a:rPr>
              <a:t>Open VMware and set the share folder.</a:t>
            </a:r>
          </a:p>
        </p:txBody>
      </p:sp>
      <p:sp>
        <p:nvSpPr>
          <p:cNvPr id="15" name="TextBox 15"/>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6" name="TextBox 16"/>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7" name="TextBox 17"/>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8" name="TextBox 18"/>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9" name="TextBox 19"/>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20" name="TextBox 20"/>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1" name="TextBox 21"/>
          <p:cNvSpPr txBox="1"/>
          <p:nvPr/>
        </p:nvSpPr>
        <p:spPr>
          <a:xfrm>
            <a:off x="1028700" y="1827919"/>
            <a:ext cx="16983924" cy="782831"/>
          </a:xfrm>
          <a:prstGeom prst="rect">
            <a:avLst/>
          </a:prstGeom>
        </p:spPr>
        <p:txBody>
          <a:bodyPr lIns="0" tIns="0" rIns="0" bIns="0" rtlCol="0" anchor="t">
            <a:spAutoFit/>
          </a:bodyPr>
          <a:lstStyle/>
          <a:p>
            <a:pPr algn="l">
              <a:lnSpc>
                <a:spcPts val="5671"/>
              </a:lnSpc>
            </a:pPr>
            <a:r>
              <a:rPr lang="en-US" sz="5300">
                <a:solidFill>
                  <a:srgbClr val="FFFFFF"/>
                </a:solidFill>
                <a:latin typeface="Poppins Bold"/>
              </a:rPr>
              <a:t>Environment Configuration  - Host Environment</a:t>
            </a:r>
          </a:p>
        </p:txBody>
      </p:sp>
      <p:sp>
        <p:nvSpPr>
          <p:cNvPr id="23" name="矩形 22">
            <a:extLst>
              <a:ext uri="{FF2B5EF4-FFF2-40B4-BE49-F238E27FC236}">
                <a16:creationId xmlns:a16="http://schemas.microsoft.com/office/drawing/2014/main" id="{0F194CC7-9547-488A-8A41-270B1D252EE9}"/>
              </a:ext>
            </a:extLst>
          </p:cNvPr>
          <p:cNvSpPr/>
          <p:nvPr/>
        </p:nvSpPr>
        <p:spPr>
          <a:xfrm>
            <a:off x="12192000" y="3906212"/>
            <a:ext cx="1047242" cy="3788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70A9B9F7-052A-4190-B5F8-405440318CF3}"/>
              </a:ext>
            </a:extLst>
          </p:cNvPr>
          <p:cNvSpPr/>
          <p:nvPr/>
        </p:nvSpPr>
        <p:spPr>
          <a:xfrm>
            <a:off x="11928950" y="4645173"/>
            <a:ext cx="3234850" cy="450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AA950863-FD6B-43CF-A59A-2DB5329F1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6420357" y="7586470"/>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5359633" y="3874223"/>
            <a:ext cx="7568734" cy="4730459"/>
          </a:xfrm>
          <a:custGeom>
            <a:avLst/>
            <a:gdLst/>
            <a:ahLst/>
            <a:cxnLst/>
            <a:rect l="l" t="t" r="r" b="b"/>
            <a:pathLst>
              <a:path w="7568734" h="4730459">
                <a:moveTo>
                  <a:pt x="0" y="0"/>
                </a:moveTo>
                <a:lnTo>
                  <a:pt x="7568734" y="0"/>
                </a:lnTo>
                <a:lnTo>
                  <a:pt x="7568734" y="4730459"/>
                </a:lnTo>
                <a:lnTo>
                  <a:pt x="0" y="4730459"/>
                </a:lnTo>
                <a:lnTo>
                  <a:pt x="0" y="0"/>
                </a:lnTo>
                <a:close/>
              </a:path>
            </a:pathLst>
          </a:custGeom>
          <a:blipFill>
            <a:blip r:embed="rId11"/>
            <a:stretch>
              <a:fillRect/>
            </a:stretch>
          </a:blipFill>
        </p:spPr>
      </p:sp>
      <p:sp>
        <p:nvSpPr>
          <p:cNvPr id="13" name="TextBox 13"/>
          <p:cNvSpPr txBox="1"/>
          <p:nvPr/>
        </p:nvSpPr>
        <p:spPr>
          <a:xfrm>
            <a:off x="1028700" y="2817379"/>
            <a:ext cx="13099093" cy="917575"/>
          </a:xfrm>
          <a:prstGeom prst="rect">
            <a:avLst/>
          </a:prstGeom>
        </p:spPr>
        <p:txBody>
          <a:bodyPr lIns="0" tIns="0" rIns="0" bIns="0" rtlCol="0" anchor="t">
            <a:spAutoFit/>
          </a:bodyPr>
          <a:lstStyle/>
          <a:p>
            <a:pPr algn="just">
              <a:lnSpc>
                <a:spcPts val="3739"/>
              </a:lnSpc>
            </a:pPr>
            <a:r>
              <a:rPr lang="en-US" sz="2199" dirty="0">
                <a:solidFill>
                  <a:srgbClr val="FFFFFF"/>
                </a:solidFill>
                <a:latin typeface="Poppins"/>
              </a:rPr>
              <a:t>Download file on VM and extract zip file.</a:t>
            </a:r>
          </a:p>
          <a:p>
            <a:pPr algn="just">
              <a:lnSpc>
                <a:spcPts val="3739"/>
              </a:lnSpc>
            </a:pPr>
            <a:r>
              <a:rPr lang="en-US" sz="2199" dirty="0">
                <a:solidFill>
                  <a:srgbClr val="FFFFFF"/>
                </a:solidFill>
                <a:latin typeface="Poppins"/>
              </a:rPr>
              <a:t>Link : https://drive.google.com/file/d/11nFqirDXPCFttYMnOeLbx JRyCz_8tN/</a:t>
            </a:r>
            <a:r>
              <a:rPr lang="en-US" sz="2199" dirty="0" err="1">
                <a:solidFill>
                  <a:srgbClr val="FFFFFF"/>
                </a:solidFill>
                <a:latin typeface="Poppins"/>
              </a:rPr>
              <a:t>view?usp</a:t>
            </a:r>
            <a:r>
              <a:rPr lang="en-US" sz="2199" dirty="0">
                <a:solidFill>
                  <a:srgbClr val="FFFFFF"/>
                </a:solidFill>
                <a:latin typeface="Poppins"/>
              </a:rPr>
              <a:t>=sharing</a:t>
            </a:r>
          </a:p>
        </p:txBody>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27919"/>
            <a:ext cx="16983924" cy="782831"/>
          </a:xfrm>
          <a:prstGeom prst="rect">
            <a:avLst/>
          </a:prstGeom>
        </p:spPr>
        <p:txBody>
          <a:bodyPr lIns="0" tIns="0" rIns="0" bIns="0" rtlCol="0" anchor="t">
            <a:spAutoFit/>
          </a:bodyPr>
          <a:lstStyle/>
          <a:p>
            <a:pPr algn="l">
              <a:lnSpc>
                <a:spcPts val="5671"/>
              </a:lnSpc>
            </a:pPr>
            <a:r>
              <a:rPr lang="en-US" sz="5300">
                <a:solidFill>
                  <a:srgbClr val="FFFFFF"/>
                </a:solidFill>
                <a:latin typeface="Poppins Bold"/>
              </a:rPr>
              <a:t>Environment Configuration  - Host Environment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F6920722-E12C-4708-A916-1ED0DA2E4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3944365" y="6094663"/>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1028700" y="2817379"/>
            <a:ext cx="16725900" cy="2332754"/>
          </a:xfrm>
          <a:prstGeom prst="rect">
            <a:avLst/>
          </a:prstGeom>
        </p:spPr>
        <p:txBody>
          <a:bodyPr wrap="square" lIns="0" tIns="0" rIns="0" bIns="0" rtlCol="0" anchor="t">
            <a:spAutoFit/>
          </a:bodyPr>
          <a:lstStyle/>
          <a:p>
            <a:pPr algn="just">
              <a:lnSpc>
                <a:spcPts val="3739"/>
              </a:lnSpc>
            </a:pPr>
            <a:r>
              <a:rPr lang="en-US" sz="2199" dirty="0">
                <a:solidFill>
                  <a:srgbClr val="FFFFFF"/>
                </a:solidFill>
                <a:latin typeface="Poppins"/>
              </a:rPr>
              <a:t>Run </a:t>
            </a:r>
            <a:r>
              <a:rPr lang="en-US" sz="2199" dirty="0" err="1">
                <a:solidFill>
                  <a:srgbClr val="FFFFFF"/>
                </a:solidFill>
                <a:latin typeface="Poppins"/>
              </a:rPr>
              <a:t>Jupyter</a:t>
            </a:r>
            <a:r>
              <a:rPr lang="en-US" sz="2199" dirty="0">
                <a:solidFill>
                  <a:srgbClr val="FFFFFF"/>
                </a:solidFill>
                <a:latin typeface="Poppins"/>
              </a:rPr>
              <a:t> notebook.</a:t>
            </a:r>
          </a:p>
          <a:p>
            <a:pPr algn="just">
              <a:lnSpc>
                <a:spcPts val="3739"/>
              </a:lnSpc>
            </a:pPr>
            <a:r>
              <a:rPr lang="en-US" sz="2199" dirty="0">
                <a:solidFill>
                  <a:srgbClr val="FFFFFF"/>
                </a:solidFill>
                <a:latin typeface="Poppins"/>
              </a:rPr>
              <a:t>python3 -c "from </a:t>
            </a:r>
            <a:r>
              <a:rPr lang="en-US" sz="2199" dirty="0" err="1">
                <a:solidFill>
                  <a:srgbClr val="FFFFFF"/>
                </a:solidFill>
                <a:latin typeface="Poppins"/>
              </a:rPr>
              <a:t>notebook.auth</a:t>
            </a:r>
            <a:r>
              <a:rPr lang="en-US" sz="2199" dirty="0">
                <a:solidFill>
                  <a:srgbClr val="FFFFFF"/>
                </a:solidFill>
                <a:latin typeface="Poppins"/>
              </a:rPr>
              <a:t> import passwd; print(passwd('', algorithm='sha1’))”</a:t>
            </a:r>
          </a:p>
          <a:p>
            <a:pPr algn="just">
              <a:lnSpc>
                <a:spcPts val="3739"/>
              </a:lnSpc>
            </a:pPr>
            <a:r>
              <a:rPr lang="en-US" sz="2199" dirty="0">
                <a:solidFill>
                  <a:srgbClr val="FFFFFF"/>
                </a:solidFill>
                <a:latin typeface="Poppins"/>
              </a:rPr>
              <a:t>-&gt; sha1:a46679d19a61:58b4dd703239e6de7f445dff05a8407640d19dcb</a:t>
            </a:r>
          </a:p>
          <a:p>
            <a:pPr algn="just">
              <a:lnSpc>
                <a:spcPts val="3739"/>
              </a:lnSpc>
            </a:pPr>
            <a:r>
              <a:rPr lang="en-US" sz="2199" dirty="0" err="1">
                <a:solidFill>
                  <a:srgbClr val="FFFFFF"/>
                </a:solidFill>
                <a:latin typeface="Poppins"/>
              </a:rPr>
              <a:t>jupyter</a:t>
            </a:r>
            <a:r>
              <a:rPr lang="en-US" sz="2199" dirty="0">
                <a:solidFill>
                  <a:srgbClr val="FFFFFF"/>
                </a:solidFill>
                <a:latin typeface="Poppins"/>
              </a:rPr>
              <a:t>-lab </a:t>
            </a:r>
            <a:r>
              <a:rPr lang="en-US" sz="2199" dirty="0" err="1">
                <a:solidFill>
                  <a:srgbClr val="FFFFFF"/>
                </a:solidFill>
                <a:latin typeface="Poppins"/>
              </a:rPr>
              <a:t>ServerApp.ip</a:t>
            </a:r>
            <a:r>
              <a:rPr lang="en-US" sz="2199" dirty="0">
                <a:solidFill>
                  <a:srgbClr val="FFFFFF"/>
                </a:solidFill>
                <a:latin typeface="Poppins"/>
              </a:rPr>
              <a:t>="*" </a:t>
            </a:r>
            <a:r>
              <a:rPr lang="en-US" sz="2199" dirty="0" err="1">
                <a:solidFill>
                  <a:srgbClr val="FFFFFF"/>
                </a:solidFill>
                <a:latin typeface="Poppins"/>
              </a:rPr>
              <a:t>ServerApp.password</a:t>
            </a:r>
            <a:r>
              <a:rPr lang="en-US" sz="2199" dirty="0">
                <a:solidFill>
                  <a:srgbClr val="FFFFFF"/>
                </a:solidFill>
                <a:latin typeface="Poppins"/>
              </a:rPr>
              <a:t>="sha1:a46679d19a61:58b4dd703239e6de7f445dff05a8407640d19dcb"</a:t>
            </a:r>
          </a:p>
          <a:p>
            <a:pPr algn="just">
              <a:lnSpc>
                <a:spcPts val="3739"/>
              </a:lnSpc>
            </a:pPr>
            <a:endParaRPr lang="en-US" sz="2199" dirty="0">
              <a:solidFill>
                <a:srgbClr val="FFFFFF"/>
              </a:solidFill>
              <a:latin typeface="Poppins"/>
            </a:endParaRPr>
          </a:p>
        </p:txBody>
      </p:sp>
      <p:sp>
        <p:nvSpPr>
          <p:cNvPr id="13" name="TextBox 13"/>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4" name="TextBox 14"/>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5" name="TextBox 15"/>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6" name="TextBox 16"/>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7" name="TextBox 17"/>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8" name="TextBox 18"/>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19" name="TextBox 19"/>
          <p:cNvSpPr txBox="1"/>
          <p:nvPr/>
        </p:nvSpPr>
        <p:spPr>
          <a:xfrm>
            <a:off x="1028700" y="1827919"/>
            <a:ext cx="16983924" cy="782831"/>
          </a:xfrm>
          <a:prstGeom prst="rect">
            <a:avLst/>
          </a:prstGeom>
        </p:spPr>
        <p:txBody>
          <a:bodyPr lIns="0" tIns="0" rIns="0" bIns="0" rtlCol="0" anchor="t">
            <a:spAutoFit/>
          </a:bodyPr>
          <a:lstStyle/>
          <a:p>
            <a:pPr algn="l">
              <a:lnSpc>
                <a:spcPts val="5671"/>
              </a:lnSpc>
            </a:pPr>
            <a:r>
              <a:rPr lang="en-US" sz="5300">
                <a:solidFill>
                  <a:srgbClr val="FFFFFF"/>
                </a:solidFill>
                <a:latin typeface="Poppins Bold"/>
              </a:rPr>
              <a:t>Environment Configuration  - Host Environment</a:t>
            </a:r>
          </a:p>
        </p:txBody>
      </p:sp>
      <p:pic>
        <p:nvPicPr>
          <p:cNvPr id="24" name="圖片 23">
            <a:extLst>
              <a:ext uri="{FF2B5EF4-FFF2-40B4-BE49-F238E27FC236}">
                <a16:creationId xmlns:a16="http://schemas.microsoft.com/office/drawing/2014/main" id="{31538D68-87D2-4F88-B629-539E40141159}"/>
              </a:ext>
            </a:extLst>
          </p:cNvPr>
          <p:cNvPicPr>
            <a:picLocks noChangeAspect="1"/>
          </p:cNvPicPr>
          <p:nvPr/>
        </p:nvPicPr>
        <p:blipFill>
          <a:blip r:embed="rId11"/>
          <a:stretch>
            <a:fillRect/>
          </a:stretch>
        </p:blipFill>
        <p:spPr>
          <a:xfrm>
            <a:off x="10949379" y="5819840"/>
            <a:ext cx="5988047" cy="2560572"/>
          </a:xfrm>
          <a:prstGeom prst="rect">
            <a:avLst/>
          </a:prstGeom>
        </p:spPr>
      </p:pic>
      <p:sp>
        <p:nvSpPr>
          <p:cNvPr id="25" name="TextBox 12">
            <a:extLst>
              <a:ext uri="{FF2B5EF4-FFF2-40B4-BE49-F238E27FC236}">
                <a16:creationId xmlns:a16="http://schemas.microsoft.com/office/drawing/2014/main" id="{AE1075E9-0A06-42BF-B2C6-61FE42FA7FAF}"/>
              </a:ext>
            </a:extLst>
          </p:cNvPr>
          <p:cNvSpPr txBox="1"/>
          <p:nvPr/>
        </p:nvSpPr>
        <p:spPr>
          <a:xfrm>
            <a:off x="2645125" y="7535221"/>
            <a:ext cx="8115300" cy="909288"/>
          </a:xfrm>
          <a:prstGeom prst="rect">
            <a:avLst/>
          </a:prstGeom>
        </p:spPr>
        <p:txBody>
          <a:bodyPr wrap="square" lIns="0" tIns="0" rIns="0" bIns="0" rtlCol="0" anchor="t">
            <a:spAutoFit/>
          </a:bodyPr>
          <a:lstStyle/>
          <a:p>
            <a:pPr>
              <a:lnSpc>
                <a:spcPts val="3739"/>
              </a:lnSpc>
            </a:pPr>
            <a:r>
              <a:rPr lang="en-US" sz="2199" dirty="0">
                <a:solidFill>
                  <a:srgbClr val="FFFFFF"/>
                </a:solidFill>
                <a:latin typeface="Poppins"/>
              </a:rPr>
              <a:t>Use “ifconfig” to check the IP address.</a:t>
            </a:r>
            <a:br>
              <a:rPr lang="en-US" sz="2199" dirty="0">
                <a:solidFill>
                  <a:srgbClr val="FFFFFF"/>
                </a:solidFill>
                <a:latin typeface="Poppins"/>
              </a:rPr>
            </a:br>
            <a:r>
              <a:rPr lang="en-US" sz="2199" dirty="0">
                <a:solidFill>
                  <a:srgbClr val="FFFFFF"/>
                </a:solidFill>
                <a:latin typeface="Poppins"/>
              </a:rPr>
              <a:t>Browse 192.168.47.129:8888 in windows browser and log in.</a:t>
            </a:r>
          </a:p>
        </p:txBody>
      </p:sp>
      <p:cxnSp>
        <p:nvCxnSpPr>
          <p:cNvPr id="27" name="直線單箭頭接點 26">
            <a:extLst>
              <a:ext uri="{FF2B5EF4-FFF2-40B4-BE49-F238E27FC236}">
                <a16:creationId xmlns:a16="http://schemas.microsoft.com/office/drawing/2014/main" id="{EEB9ABB9-3055-4D34-A5E9-4D0F7D83BE7B}"/>
              </a:ext>
            </a:extLst>
          </p:cNvPr>
          <p:cNvCxnSpPr>
            <a:cxnSpLocks/>
          </p:cNvCxnSpPr>
          <p:nvPr/>
        </p:nvCxnSpPr>
        <p:spPr>
          <a:xfrm flipV="1">
            <a:off x="8153400" y="7306621"/>
            <a:ext cx="3027254" cy="4973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17762CC4-87B4-4ED5-990E-3DDD41C24E03}"/>
              </a:ext>
            </a:extLst>
          </p:cNvPr>
          <p:cNvSpPr/>
          <p:nvPr/>
        </p:nvSpPr>
        <p:spPr>
          <a:xfrm>
            <a:off x="11366714" y="7068625"/>
            <a:ext cx="1892086" cy="4246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0" name="圖片 29">
            <a:extLst>
              <a:ext uri="{FF2B5EF4-FFF2-40B4-BE49-F238E27FC236}">
                <a16:creationId xmlns:a16="http://schemas.microsoft.com/office/drawing/2014/main" id="{02E474E1-8642-4BE6-9D8F-100527146819}"/>
              </a:ext>
            </a:extLst>
          </p:cNvPr>
          <p:cNvPicPr>
            <a:picLocks noChangeAspect="1"/>
          </p:cNvPicPr>
          <p:nvPr/>
        </p:nvPicPr>
        <p:blipFill>
          <a:blip r:embed="rId12"/>
          <a:stretch>
            <a:fillRect/>
          </a:stretch>
        </p:blipFill>
        <p:spPr>
          <a:xfrm>
            <a:off x="1028700" y="5011967"/>
            <a:ext cx="15948982" cy="807873"/>
          </a:xfrm>
          <a:prstGeom prst="rect">
            <a:avLst/>
          </a:prstGeom>
        </p:spPr>
      </p:pic>
      <p:sp>
        <p:nvSpPr>
          <p:cNvPr id="31" name="矩形 30">
            <a:extLst>
              <a:ext uri="{FF2B5EF4-FFF2-40B4-BE49-F238E27FC236}">
                <a16:creationId xmlns:a16="http://schemas.microsoft.com/office/drawing/2014/main" id="{D35E2AA9-3FBB-455E-AF07-8EECCE05056A}"/>
              </a:ext>
            </a:extLst>
          </p:cNvPr>
          <p:cNvSpPr/>
          <p:nvPr/>
        </p:nvSpPr>
        <p:spPr>
          <a:xfrm>
            <a:off x="1028701" y="4982032"/>
            <a:ext cx="1943100" cy="282530"/>
          </a:xfrm>
          <a:prstGeom prst="rect">
            <a:avLst/>
          </a:prstGeom>
          <a:blipFill>
            <a:blip r:embed="rId13">
              <a:extLst>
                <a:ext uri="{BEBA8EAE-BF5A-486C-A8C5-ECC9F3942E4B}">
                  <a14:imgProps xmlns:a14="http://schemas.microsoft.com/office/drawing/2010/main">
                    <a14:imgLayer r:embed="rId14">
                      <a14:imgEffect>
                        <a14:artisticMosiaicBubbles/>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47E856C7-26D9-40EE-9273-1C4BBFDA8518}"/>
              </a:ext>
            </a:extLst>
          </p:cNvPr>
          <p:cNvSpPr/>
          <p:nvPr/>
        </p:nvSpPr>
        <p:spPr>
          <a:xfrm>
            <a:off x="1007409" y="5496027"/>
            <a:ext cx="1943100" cy="282530"/>
          </a:xfrm>
          <a:prstGeom prst="rect">
            <a:avLst/>
          </a:prstGeom>
          <a:blipFill>
            <a:blip r:embed="rId13">
              <a:extLst>
                <a:ext uri="{BEBA8EAE-BF5A-486C-A8C5-ECC9F3942E4B}">
                  <a14:imgProps xmlns:a14="http://schemas.microsoft.com/office/drawing/2010/main">
                    <a14:imgLayer r:embed="rId14">
                      <a14:imgEffect>
                        <a14:artisticMosiaicBubbles/>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92A154A9-7DD1-41E5-8BB0-F0F406C6E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6420357" y="7586470"/>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1028700" y="3545441"/>
            <a:ext cx="7118313" cy="3106338"/>
          </a:xfrm>
          <a:custGeom>
            <a:avLst/>
            <a:gdLst/>
            <a:ahLst/>
            <a:cxnLst/>
            <a:rect l="l" t="t" r="r" b="b"/>
            <a:pathLst>
              <a:path w="7118313" h="3106338">
                <a:moveTo>
                  <a:pt x="0" y="0"/>
                </a:moveTo>
                <a:lnTo>
                  <a:pt x="7118313" y="0"/>
                </a:lnTo>
                <a:lnTo>
                  <a:pt x="7118313" y="3106338"/>
                </a:lnTo>
                <a:lnTo>
                  <a:pt x="0" y="3106338"/>
                </a:lnTo>
                <a:lnTo>
                  <a:pt x="0" y="0"/>
                </a:lnTo>
                <a:close/>
              </a:path>
            </a:pathLst>
          </a:custGeom>
          <a:blipFill>
            <a:blip r:embed="rId11"/>
            <a:stretch>
              <a:fillRect/>
            </a:stretch>
          </a:blipFill>
        </p:spPr>
      </p:sp>
      <p:sp>
        <p:nvSpPr>
          <p:cNvPr id="13" name="Freeform 13"/>
          <p:cNvSpPr/>
          <p:nvPr/>
        </p:nvSpPr>
        <p:spPr>
          <a:xfrm>
            <a:off x="7375514" y="2791433"/>
            <a:ext cx="8984258" cy="5686411"/>
          </a:xfrm>
          <a:custGeom>
            <a:avLst/>
            <a:gdLst/>
            <a:ahLst/>
            <a:cxnLst/>
            <a:rect l="l" t="t" r="r" b="b"/>
            <a:pathLst>
              <a:path w="8984258" h="5686411">
                <a:moveTo>
                  <a:pt x="0" y="0"/>
                </a:moveTo>
                <a:lnTo>
                  <a:pt x="8984257" y="0"/>
                </a:lnTo>
                <a:lnTo>
                  <a:pt x="8984257" y="5686411"/>
                </a:lnTo>
                <a:lnTo>
                  <a:pt x="0" y="5686411"/>
                </a:lnTo>
                <a:lnTo>
                  <a:pt x="0" y="0"/>
                </a:lnTo>
                <a:close/>
              </a:path>
            </a:pathLst>
          </a:custGeom>
          <a:blipFill>
            <a:blip r:embed="rId12"/>
            <a:stretch>
              <a:fillRect/>
            </a:stretch>
          </a:blipFill>
        </p:spPr>
      </p:sp>
      <p:sp>
        <p:nvSpPr>
          <p:cNvPr id="14" name="TextBox 14"/>
          <p:cNvSpPr txBox="1"/>
          <p:nvPr/>
        </p:nvSpPr>
        <p:spPr>
          <a:xfrm>
            <a:off x="1028700" y="2817379"/>
            <a:ext cx="13099093" cy="434799"/>
          </a:xfrm>
          <a:prstGeom prst="rect">
            <a:avLst/>
          </a:prstGeom>
        </p:spPr>
        <p:txBody>
          <a:bodyPr lIns="0" tIns="0" rIns="0" bIns="0" rtlCol="0" anchor="t">
            <a:spAutoFit/>
          </a:bodyPr>
          <a:lstStyle/>
          <a:p>
            <a:pPr algn="just">
              <a:lnSpc>
                <a:spcPts val="3739"/>
              </a:lnSpc>
            </a:pPr>
            <a:r>
              <a:rPr lang="en-US" sz="2199" dirty="0">
                <a:solidFill>
                  <a:srgbClr val="FFFFFF"/>
                </a:solidFill>
                <a:latin typeface="Poppins"/>
              </a:rPr>
              <a:t>Run </a:t>
            </a:r>
            <a:r>
              <a:rPr lang="en-US" sz="2199" dirty="0" err="1">
                <a:solidFill>
                  <a:srgbClr val="FFFFFF"/>
                </a:solidFill>
                <a:latin typeface="Poppins"/>
              </a:rPr>
              <a:t>Jupyter</a:t>
            </a:r>
            <a:r>
              <a:rPr lang="en-US" sz="2199" dirty="0">
                <a:solidFill>
                  <a:srgbClr val="FFFFFF"/>
                </a:solidFill>
                <a:latin typeface="Poppins"/>
              </a:rPr>
              <a:t> Lab.</a:t>
            </a:r>
          </a:p>
        </p:txBody>
      </p:sp>
      <p:sp>
        <p:nvSpPr>
          <p:cNvPr id="15" name="TextBox 15"/>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6" name="TextBox 16"/>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7" name="TextBox 17"/>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8" name="TextBox 18"/>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9" name="TextBox 19"/>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20" name="TextBox 20"/>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1" name="TextBox 21"/>
          <p:cNvSpPr txBox="1"/>
          <p:nvPr/>
        </p:nvSpPr>
        <p:spPr>
          <a:xfrm>
            <a:off x="1028700" y="1827919"/>
            <a:ext cx="16983924" cy="782831"/>
          </a:xfrm>
          <a:prstGeom prst="rect">
            <a:avLst/>
          </a:prstGeom>
        </p:spPr>
        <p:txBody>
          <a:bodyPr lIns="0" tIns="0" rIns="0" bIns="0" rtlCol="0" anchor="t">
            <a:spAutoFit/>
          </a:bodyPr>
          <a:lstStyle/>
          <a:p>
            <a:pPr algn="l">
              <a:lnSpc>
                <a:spcPts val="5671"/>
              </a:lnSpc>
            </a:pPr>
            <a:r>
              <a:rPr lang="en-US" sz="5300">
                <a:solidFill>
                  <a:srgbClr val="FFFFFF"/>
                </a:solidFill>
                <a:latin typeface="Poppins Bold"/>
              </a:rPr>
              <a:t>Environment Configuration  - Host Environment</a:t>
            </a:r>
          </a:p>
        </p:txBody>
      </p:sp>
      <p:sp>
        <p:nvSpPr>
          <p:cNvPr id="23" name="矩形 22">
            <a:extLst>
              <a:ext uri="{FF2B5EF4-FFF2-40B4-BE49-F238E27FC236}">
                <a16:creationId xmlns:a16="http://schemas.microsoft.com/office/drawing/2014/main" id="{6DB3E4D3-4A78-43A6-9990-9E4E3435F5F0}"/>
              </a:ext>
            </a:extLst>
          </p:cNvPr>
          <p:cNvSpPr/>
          <p:nvPr/>
        </p:nvSpPr>
        <p:spPr>
          <a:xfrm>
            <a:off x="11582400" y="3581565"/>
            <a:ext cx="285242" cy="3788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76FB162F-5062-4412-9AA7-A8255FF1307D}"/>
              </a:ext>
            </a:extLst>
          </p:cNvPr>
          <p:cNvSpPr/>
          <p:nvPr/>
        </p:nvSpPr>
        <p:spPr>
          <a:xfrm>
            <a:off x="7543799" y="5410441"/>
            <a:ext cx="2514601" cy="450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79191493-024B-44AB-AB4C-E58A1E862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311777" y="2681821"/>
            <a:ext cx="13664447" cy="3370578"/>
          </a:xfrm>
          <a:prstGeom prst="rect">
            <a:avLst/>
          </a:prstGeom>
        </p:spPr>
        <p:txBody>
          <a:bodyPr lIns="0" tIns="0" rIns="0" bIns="0" rtlCol="0" anchor="t">
            <a:spAutoFit/>
          </a:bodyPr>
          <a:lstStyle/>
          <a:p>
            <a:pPr algn="ctr">
              <a:lnSpc>
                <a:spcPts val="8559"/>
              </a:lnSpc>
            </a:pPr>
            <a:r>
              <a:rPr lang="en-US" sz="7999">
                <a:solidFill>
                  <a:srgbClr val="FFFFFF"/>
                </a:solidFill>
                <a:latin typeface="Poppins Bold"/>
              </a:rPr>
              <a:t>PART 1</a:t>
            </a:r>
          </a:p>
          <a:p>
            <a:pPr algn="ctr">
              <a:lnSpc>
                <a:spcPts val="8559"/>
              </a:lnSpc>
            </a:pPr>
            <a:endParaRPr lang="en-US" sz="7999">
              <a:solidFill>
                <a:srgbClr val="FFFFFF"/>
              </a:solidFill>
              <a:latin typeface="Poppins Bold"/>
            </a:endParaRPr>
          </a:p>
          <a:p>
            <a:pPr algn="ctr">
              <a:lnSpc>
                <a:spcPts val="8559"/>
              </a:lnSpc>
            </a:pPr>
            <a:r>
              <a:rPr lang="en-US" sz="7999">
                <a:solidFill>
                  <a:srgbClr val="FFFFFF"/>
                </a:solidFill>
                <a:latin typeface="Poppins Bold"/>
              </a:rPr>
              <a:t>Design Thinking</a:t>
            </a:r>
          </a:p>
        </p:txBody>
      </p:sp>
      <p:sp>
        <p:nvSpPr>
          <p:cNvPr id="12" name="Freeform 12"/>
          <p:cNvSpPr/>
          <p:nvPr/>
        </p:nvSpPr>
        <p:spPr>
          <a:xfrm>
            <a:off x="-744683" y="3428669"/>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4" name="TextBox 14"/>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5" name="TextBox 15"/>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6" name="TextBox 16"/>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7" name="TextBox 17"/>
          <p:cNvSpPr txBox="1"/>
          <p:nvPr/>
        </p:nvSpPr>
        <p:spPr>
          <a:xfrm>
            <a:off x="1488140" y="9050337"/>
            <a:ext cx="6985577"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Medium"/>
              </a:rPr>
              <a:t>National Yunlin University of Science and Technology</a:t>
            </a:r>
          </a:p>
        </p:txBody>
      </p:sp>
      <p:sp>
        <p:nvSpPr>
          <p:cNvPr id="18" name="TextBox 18"/>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19" name="Freeform 19"/>
          <p:cNvSpPr/>
          <p:nvPr/>
        </p:nvSpPr>
        <p:spPr>
          <a:xfrm flipH="1" flipV="1">
            <a:off x="13763324" y="6770189"/>
            <a:ext cx="5447285" cy="891374"/>
          </a:xfrm>
          <a:custGeom>
            <a:avLst/>
            <a:gdLst/>
            <a:ahLst/>
            <a:cxnLst/>
            <a:rect l="l" t="t" r="r" b="b"/>
            <a:pathLst>
              <a:path w="5447285" h="891374">
                <a:moveTo>
                  <a:pt x="5447285" y="891374"/>
                </a:moveTo>
                <a:lnTo>
                  <a:pt x="0" y="891374"/>
                </a:lnTo>
                <a:lnTo>
                  <a:pt x="0" y="0"/>
                </a:lnTo>
                <a:lnTo>
                  <a:pt x="5447285" y="0"/>
                </a:lnTo>
                <a:lnTo>
                  <a:pt x="5447285" y="891374"/>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4D036866-D90F-4DC5-B073-5A6800DDD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6420357" y="7586470"/>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3856181" y="3915929"/>
            <a:ext cx="7444511" cy="3554537"/>
          </a:xfrm>
          <a:custGeom>
            <a:avLst/>
            <a:gdLst/>
            <a:ahLst/>
            <a:cxnLst/>
            <a:rect l="l" t="t" r="r" b="b"/>
            <a:pathLst>
              <a:path w="7444511" h="3554537">
                <a:moveTo>
                  <a:pt x="0" y="0"/>
                </a:moveTo>
                <a:lnTo>
                  <a:pt x="7444510" y="0"/>
                </a:lnTo>
                <a:lnTo>
                  <a:pt x="7444510" y="3554537"/>
                </a:lnTo>
                <a:lnTo>
                  <a:pt x="0" y="3554537"/>
                </a:lnTo>
                <a:lnTo>
                  <a:pt x="0" y="0"/>
                </a:lnTo>
                <a:close/>
              </a:path>
            </a:pathLst>
          </a:custGeom>
          <a:blipFill>
            <a:blip r:embed="rId11"/>
            <a:stretch>
              <a:fillRect t="-2" b="-2"/>
            </a:stretch>
          </a:blipFill>
        </p:spPr>
      </p:sp>
      <p:sp>
        <p:nvSpPr>
          <p:cNvPr id="13" name="Freeform 13"/>
          <p:cNvSpPr/>
          <p:nvPr/>
        </p:nvSpPr>
        <p:spPr>
          <a:xfrm>
            <a:off x="7740633" y="2832732"/>
            <a:ext cx="3560058" cy="5720931"/>
          </a:xfrm>
          <a:custGeom>
            <a:avLst/>
            <a:gdLst/>
            <a:ahLst/>
            <a:cxnLst/>
            <a:rect l="l" t="t" r="r" b="b"/>
            <a:pathLst>
              <a:path w="3560058" h="5720931">
                <a:moveTo>
                  <a:pt x="0" y="0"/>
                </a:moveTo>
                <a:lnTo>
                  <a:pt x="3560058" y="0"/>
                </a:lnTo>
                <a:lnTo>
                  <a:pt x="3560058" y="5720931"/>
                </a:lnTo>
                <a:lnTo>
                  <a:pt x="0" y="5720931"/>
                </a:lnTo>
                <a:lnTo>
                  <a:pt x="0" y="0"/>
                </a:lnTo>
                <a:close/>
              </a:path>
            </a:pathLst>
          </a:custGeom>
          <a:blipFill>
            <a:blip r:embed="rId12"/>
            <a:stretch>
              <a:fillRect/>
            </a:stretch>
          </a:blipFill>
        </p:spPr>
      </p:sp>
      <p:sp>
        <p:nvSpPr>
          <p:cNvPr id="14" name="TextBox 14"/>
          <p:cNvSpPr txBox="1"/>
          <p:nvPr/>
        </p:nvSpPr>
        <p:spPr>
          <a:xfrm>
            <a:off x="1028700" y="2817379"/>
            <a:ext cx="13099093" cy="450850"/>
          </a:xfrm>
          <a:prstGeom prst="rect">
            <a:avLst/>
          </a:prstGeom>
        </p:spPr>
        <p:txBody>
          <a:bodyPr lIns="0" tIns="0" rIns="0" bIns="0" rtlCol="0" anchor="t">
            <a:spAutoFit/>
          </a:bodyPr>
          <a:lstStyle/>
          <a:p>
            <a:pPr algn="just">
              <a:lnSpc>
                <a:spcPts val="3739"/>
              </a:lnSpc>
            </a:pPr>
            <a:r>
              <a:rPr lang="en-US" sz="2199">
                <a:solidFill>
                  <a:srgbClr val="FFFFFF"/>
                </a:solidFill>
                <a:latin typeface="Poppins"/>
              </a:rPr>
              <a:t>Copy mnist.elf from VM.</a:t>
            </a:r>
          </a:p>
        </p:txBody>
      </p:sp>
      <p:sp>
        <p:nvSpPr>
          <p:cNvPr id="15" name="TextBox 15"/>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6" name="TextBox 16"/>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7" name="TextBox 17"/>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8" name="TextBox 18"/>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9" name="TextBox 19"/>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20" name="TextBox 20"/>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1" name="TextBox 21"/>
          <p:cNvSpPr txBox="1"/>
          <p:nvPr/>
        </p:nvSpPr>
        <p:spPr>
          <a:xfrm>
            <a:off x="1028700" y="1827919"/>
            <a:ext cx="16983924" cy="782831"/>
          </a:xfrm>
          <a:prstGeom prst="rect">
            <a:avLst/>
          </a:prstGeom>
        </p:spPr>
        <p:txBody>
          <a:bodyPr lIns="0" tIns="0" rIns="0" bIns="0" rtlCol="0" anchor="t">
            <a:spAutoFit/>
          </a:bodyPr>
          <a:lstStyle/>
          <a:p>
            <a:pPr algn="l">
              <a:lnSpc>
                <a:spcPts val="5671"/>
              </a:lnSpc>
            </a:pPr>
            <a:r>
              <a:rPr lang="en-US" sz="5300">
                <a:solidFill>
                  <a:srgbClr val="FFFFFF"/>
                </a:solidFill>
                <a:latin typeface="Poppins Bold"/>
              </a:rPr>
              <a:t>Environment Configuration  - Host Environment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71F1D615-ADF9-4A25-8645-C7B06DA2A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311777" y="2681821"/>
            <a:ext cx="13664447" cy="3370578"/>
          </a:xfrm>
          <a:prstGeom prst="rect">
            <a:avLst/>
          </a:prstGeom>
        </p:spPr>
        <p:txBody>
          <a:bodyPr lIns="0" tIns="0" rIns="0" bIns="0" rtlCol="0" anchor="t">
            <a:spAutoFit/>
          </a:bodyPr>
          <a:lstStyle/>
          <a:p>
            <a:pPr algn="ctr">
              <a:lnSpc>
                <a:spcPts val="8559"/>
              </a:lnSpc>
            </a:pPr>
            <a:r>
              <a:rPr lang="en-US" sz="7999">
                <a:solidFill>
                  <a:srgbClr val="FFFFFF"/>
                </a:solidFill>
                <a:latin typeface="Poppins Bold"/>
              </a:rPr>
              <a:t>PART 3</a:t>
            </a:r>
          </a:p>
          <a:p>
            <a:pPr algn="ctr">
              <a:lnSpc>
                <a:spcPts val="8559"/>
              </a:lnSpc>
            </a:pPr>
            <a:endParaRPr lang="en-US" sz="7999">
              <a:solidFill>
                <a:srgbClr val="FFFFFF"/>
              </a:solidFill>
              <a:latin typeface="Poppins Bold"/>
            </a:endParaRPr>
          </a:p>
          <a:p>
            <a:pPr algn="ctr">
              <a:lnSpc>
                <a:spcPts val="8559"/>
              </a:lnSpc>
            </a:pPr>
            <a:r>
              <a:rPr lang="en-US" sz="7999">
                <a:solidFill>
                  <a:srgbClr val="FFFFFF"/>
                </a:solidFill>
                <a:latin typeface="Poppins Bold"/>
              </a:rPr>
              <a:t>PYNQ-Z2 Setup</a:t>
            </a:r>
          </a:p>
        </p:txBody>
      </p:sp>
      <p:sp>
        <p:nvSpPr>
          <p:cNvPr id="12" name="Freeform 12"/>
          <p:cNvSpPr/>
          <p:nvPr/>
        </p:nvSpPr>
        <p:spPr>
          <a:xfrm>
            <a:off x="-744683" y="3428669"/>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4" name="TextBox 14"/>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5" name="TextBox 15"/>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6" name="TextBox 16"/>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7" name="TextBox 17"/>
          <p:cNvSpPr txBox="1"/>
          <p:nvPr/>
        </p:nvSpPr>
        <p:spPr>
          <a:xfrm>
            <a:off x="1488140" y="9050337"/>
            <a:ext cx="6985577"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Medium"/>
              </a:rPr>
              <a:t>National Yunlin University of Science and Technology</a:t>
            </a:r>
          </a:p>
        </p:txBody>
      </p:sp>
      <p:sp>
        <p:nvSpPr>
          <p:cNvPr id="18" name="TextBox 18"/>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19" name="Freeform 19"/>
          <p:cNvSpPr/>
          <p:nvPr/>
        </p:nvSpPr>
        <p:spPr>
          <a:xfrm flipH="1" flipV="1">
            <a:off x="13763324" y="6770189"/>
            <a:ext cx="5447285" cy="891374"/>
          </a:xfrm>
          <a:custGeom>
            <a:avLst/>
            <a:gdLst/>
            <a:ahLst/>
            <a:cxnLst/>
            <a:rect l="l" t="t" r="r" b="b"/>
            <a:pathLst>
              <a:path w="5447285" h="891374">
                <a:moveTo>
                  <a:pt x="5447285" y="891374"/>
                </a:moveTo>
                <a:lnTo>
                  <a:pt x="0" y="891374"/>
                </a:lnTo>
                <a:lnTo>
                  <a:pt x="0" y="0"/>
                </a:lnTo>
                <a:lnTo>
                  <a:pt x="5447285" y="0"/>
                </a:lnTo>
                <a:lnTo>
                  <a:pt x="5447285" y="891374"/>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F0EB222E-6957-40A1-AD73-60CD2DA3C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0446996" y="7765103"/>
            <a:ext cx="5447285" cy="891374"/>
          </a:xfrm>
          <a:custGeom>
            <a:avLst/>
            <a:gdLst/>
            <a:ahLst/>
            <a:cxnLst/>
            <a:rect l="l" t="t" r="r" b="b"/>
            <a:pathLst>
              <a:path w="5447285" h="891374">
                <a:moveTo>
                  <a:pt x="0" y="0"/>
                </a:moveTo>
                <a:lnTo>
                  <a:pt x="5447285" y="0"/>
                </a:lnTo>
                <a:lnTo>
                  <a:pt x="5447285" y="891373"/>
                </a:lnTo>
                <a:lnTo>
                  <a:pt x="0" y="891373"/>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10446996" y="2241687"/>
            <a:ext cx="6208353" cy="6107628"/>
          </a:xfrm>
          <a:custGeom>
            <a:avLst/>
            <a:gdLst/>
            <a:ahLst/>
            <a:cxnLst/>
            <a:rect l="l" t="t" r="r" b="b"/>
            <a:pathLst>
              <a:path w="6208353" h="6107628">
                <a:moveTo>
                  <a:pt x="0" y="0"/>
                </a:moveTo>
                <a:lnTo>
                  <a:pt x="6208353" y="0"/>
                </a:lnTo>
                <a:lnTo>
                  <a:pt x="6208353" y="6107628"/>
                </a:lnTo>
                <a:lnTo>
                  <a:pt x="0" y="6107628"/>
                </a:lnTo>
                <a:lnTo>
                  <a:pt x="0" y="0"/>
                </a:lnTo>
                <a:close/>
              </a:path>
            </a:pathLst>
          </a:custGeom>
          <a:blipFill>
            <a:blip r:embed="rId11"/>
            <a:stretch>
              <a:fillRect/>
            </a:stretch>
          </a:blipFill>
        </p:spPr>
      </p:sp>
      <p:sp>
        <p:nvSpPr>
          <p:cNvPr id="13" name="TextBox 13"/>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4" name="TextBox 14"/>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5" name="TextBox 15"/>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6" name="TextBox 16"/>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7" name="TextBox 17"/>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8" name="TextBox 18"/>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19" name="TextBox 19"/>
          <p:cNvSpPr txBox="1"/>
          <p:nvPr/>
        </p:nvSpPr>
        <p:spPr>
          <a:xfrm>
            <a:off x="1028700" y="1818394"/>
            <a:ext cx="10317758" cy="856110"/>
          </a:xfrm>
          <a:prstGeom prst="rect">
            <a:avLst/>
          </a:prstGeom>
        </p:spPr>
        <p:txBody>
          <a:bodyPr lIns="0" tIns="0" rIns="0" bIns="0" rtlCol="0" anchor="t">
            <a:spAutoFit/>
          </a:bodyPr>
          <a:lstStyle/>
          <a:p>
            <a:pPr algn="l">
              <a:lnSpc>
                <a:spcPts val="6099"/>
              </a:lnSpc>
            </a:pPr>
            <a:r>
              <a:rPr lang="en-US" sz="5700">
                <a:solidFill>
                  <a:srgbClr val="FFFFFF"/>
                </a:solidFill>
                <a:latin typeface="Poppins Bold"/>
              </a:rPr>
              <a:t>PYNQ-Z2 Setup</a:t>
            </a:r>
          </a:p>
        </p:txBody>
      </p:sp>
      <p:sp>
        <p:nvSpPr>
          <p:cNvPr id="20" name="TextBox 20"/>
          <p:cNvSpPr txBox="1"/>
          <p:nvPr/>
        </p:nvSpPr>
        <p:spPr>
          <a:xfrm>
            <a:off x="1028700" y="2817379"/>
            <a:ext cx="8885834" cy="5654177"/>
          </a:xfrm>
          <a:prstGeom prst="rect">
            <a:avLst/>
          </a:prstGeom>
        </p:spPr>
        <p:txBody>
          <a:bodyPr lIns="0" tIns="0" rIns="0" bIns="0" rtlCol="0" anchor="t">
            <a:spAutoFit/>
          </a:bodyPr>
          <a:lstStyle/>
          <a:p>
            <a:pPr>
              <a:lnSpc>
                <a:spcPts val="3739"/>
              </a:lnSpc>
            </a:pPr>
            <a:r>
              <a:rPr lang="en-US" sz="2199" dirty="0">
                <a:solidFill>
                  <a:srgbClr val="FFFFFF"/>
                </a:solidFill>
                <a:latin typeface="Poppins"/>
              </a:rPr>
              <a:t>You will need to have an Ethernet port available on your computer, and you will need to have permissions to configure your network interface. With a direct connection, you will be able to use PYNQ, but unless you can bridge the Ethernet connection to the board to an Internet connection on your computer, your board will not have Internet access. You will be unable to update or load new packages without Internet access.</a:t>
            </a:r>
          </a:p>
          <a:p>
            <a:pPr>
              <a:lnSpc>
                <a:spcPts val="3739"/>
              </a:lnSpc>
            </a:pPr>
            <a:r>
              <a:rPr lang="en-US" sz="2199" dirty="0">
                <a:solidFill>
                  <a:srgbClr val="FFFFFF"/>
                </a:solidFill>
                <a:latin typeface="Poppins"/>
              </a:rPr>
              <a:t>Connect directly to a computer (Static IP):</a:t>
            </a:r>
          </a:p>
          <a:p>
            <a:pPr marL="474979" lvl="1" indent="-237490">
              <a:lnSpc>
                <a:spcPts val="3739"/>
              </a:lnSpc>
              <a:buAutoNum type="arabicPeriod"/>
            </a:pPr>
            <a:r>
              <a:rPr lang="en-US" sz="2199" dirty="0">
                <a:solidFill>
                  <a:schemeClr val="bg1"/>
                </a:solidFill>
                <a:latin typeface="Poppins"/>
              </a:rPr>
              <a:t>Assign your computer a static IP address</a:t>
            </a:r>
          </a:p>
          <a:p>
            <a:pPr marL="474979" lvl="1" indent="-237490">
              <a:lnSpc>
                <a:spcPts val="3739"/>
              </a:lnSpc>
              <a:buAutoNum type="arabicPeriod"/>
            </a:pPr>
            <a:r>
              <a:rPr lang="en-US" sz="2199" dirty="0">
                <a:solidFill>
                  <a:srgbClr val="FFFFFF"/>
                </a:solidFill>
                <a:latin typeface="Poppins"/>
              </a:rPr>
              <a:t>Connect the board to your computer’s Ethernet port</a:t>
            </a:r>
          </a:p>
          <a:p>
            <a:pPr marL="474979" lvl="1" indent="-237490">
              <a:lnSpc>
                <a:spcPts val="3739"/>
              </a:lnSpc>
              <a:buAutoNum type="arabicPeriod"/>
            </a:pPr>
            <a:r>
              <a:rPr lang="en-US" sz="2199" dirty="0">
                <a:solidFill>
                  <a:srgbClr val="FFFFFF"/>
                </a:solidFill>
                <a:latin typeface="Poppins"/>
              </a:rPr>
              <a:t>Browse to http://192.168.2.99</a:t>
            </a:r>
            <a:endParaRPr lang="en-US" sz="2199" dirty="0">
              <a:solidFill>
                <a:srgbClr val="FFFFFF"/>
              </a:solidFill>
              <a:latin typeface="Poppins"/>
              <a:hlinkClick r:id="rId12" tooltip="http://192.168.2.99/"/>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BF677563-B845-44E1-8252-CECB0F271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0446996" y="7765103"/>
            <a:ext cx="5447285" cy="891374"/>
          </a:xfrm>
          <a:custGeom>
            <a:avLst/>
            <a:gdLst/>
            <a:ahLst/>
            <a:cxnLst/>
            <a:rect l="l" t="t" r="r" b="b"/>
            <a:pathLst>
              <a:path w="5447285" h="891374">
                <a:moveTo>
                  <a:pt x="0" y="0"/>
                </a:moveTo>
                <a:lnTo>
                  <a:pt x="5447285" y="0"/>
                </a:lnTo>
                <a:lnTo>
                  <a:pt x="5447285" y="891373"/>
                </a:lnTo>
                <a:lnTo>
                  <a:pt x="0" y="891373"/>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3184452" y="3401579"/>
            <a:ext cx="11919097" cy="5209021"/>
          </a:xfrm>
          <a:custGeom>
            <a:avLst/>
            <a:gdLst/>
            <a:ahLst/>
            <a:cxnLst/>
            <a:rect l="l" t="t" r="r" b="b"/>
            <a:pathLst>
              <a:path w="11919097" h="5209021">
                <a:moveTo>
                  <a:pt x="0" y="0"/>
                </a:moveTo>
                <a:lnTo>
                  <a:pt x="11919096" y="0"/>
                </a:lnTo>
                <a:lnTo>
                  <a:pt x="11919096" y="5209021"/>
                </a:lnTo>
                <a:lnTo>
                  <a:pt x="0" y="5209021"/>
                </a:lnTo>
                <a:lnTo>
                  <a:pt x="0" y="0"/>
                </a:lnTo>
                <a:close/>
              </a:path>
            </a:pathLst>
          </a:custGeom>
          <a:blipFill>
            <a:blip r:embed="rId11"/>
            <a:stretch>
              <a:fillRect/>
            </a:stretch>
          </a:blipFill>
        </p:spPr>
      </p:sp>
      <p:sp>
        <p:nvSpPr>
          <p:cNvPr id="13" name="TextBox 13"/>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4" name="TextBox 14"/>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5" name="TextBox 15"/>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6" name="TextBox 16"/>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7" name="TextBox 17"/>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8" name="TextBox 18"/>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19" name="TextBox 19"/>
          <p:cNvSpPr txBox="1"/>
          <p:nvPr/>
        </p:nvSpPr>
        <p:spPr>
          <a:xfrm>
            <a:off x="1028700" y="1818394"/>
            <a:ext cx="10317758" cy="856110"/>
          </a:xfrm>
          <a:prstGeom prst="rect">
            <a:avLst/>
          </a:prstGeom>
        </p:spPr>
        <p:txBody>
          <a:bodyPr lIns="0" tIns="0" rIns="0" bIns="0" rtlCol="0" anchor="t">
            <a:spAutoFit/>
          </a:bodyPr>
          <a:lstStyle/>
          <a:p>
            <a:pPr algn="l">
              <a:lnSpc>
                <a:spcPts val="6099"/>
              </a:lnSpc>
            </a:pPr>
            <a:r>
              <a:rPr lang="en-US" sz="5700">
                <a:solidFill>
                  <a:srgbClr val="FFFFFF"/>
                </a:solidFill>
                <a:latin typeface="Poppins Bold"/>
              </a:rPr>
              <a:t>PYNQ-Z2 Setup</a:t>
            </a:r>
          </a:p>
        </p:txBody>
      </p:sp>
      <p:sp>
        <p:nvSpPr>
          <p:cNvPr id="20" name="TextBox 20"/>
          <p:cNvSpPr txBox="1"/>
          <p:nvPr/>
        </p:nvSpPr>
        <p:spPr>
          <a:xfrm>
            <a:off x="1028700" y="2817379"/>
            <a:ext cx="8885834" cy="450850"/>
          </a:xfrm>
          <a:prstGeom prst="rect">
            <a:avLst/>
          </a:prstGeom>
        </p:spPr>
        <p:txBody>
          <a:bodyPr lIns="0" tIns="0" rIns="0" bIns="0" rtlCol="0" anchor="t">
            <a:spAutoFit/>
          </a:bodyPr>
          <a:lstStyle/>
          <a:p>
            <a:pPr algn="just">
              <a:lnSpc>
                <a:spcPts val="3739"/>
              </a:lnSpc>
            </a:pPr>
            <a:r>
              <a:rPr lang="en-US" sz="2199">
                <a:solidFill>
                  <a:srgbClr val="FFFFFF"/>
                </a:solidFill>
                <a:latin typeface="Poppins"/>
              </a:rPr>
              <a:t>Login to jupyter, password is “xilinx”.</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5" name="圖片 24">
            <a:extLst>
              <a:ext uri="{FF2B5EF4-FFF2-40B4-BE49-F238E27FC236}">
                <a16:creationId xmlns:a16="http://schemas.microsoft.com/office/drawing/2014/main" id="{6329F725-8B0E-4FC7-B022-F1EA0F342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0446996" y="7765103"/>
            <a:ext cx="5447285" cy="891374"/>
          </a:xfrm>
          <a:custGeom>
            <a:avLst/>
            <a:gdLst/>
            <a:ahLst/>
            <a:cxnLst/>
            <a:rect l="l" t="t" r="r" b="b"/>
            <a:pathLst>
              <a:path w="5447285" h="891374">
                <a:moveTo>
                  <a:pt x="0" y="0"/>
                </a:moveTo>
                <a:lnTo>
                  <a:pt x="5447285" y="0"/>
                </a:lnTo>
                <a:lnTo>
                  <a:pt x="5447285" y="891373"/>
                </a:lnTo>
                <a:lnTo>
                  <a:pt x="0" y="891373"/>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1028700" y="3461866"/>
            <a:ext cx="6450508" cy="5088448"/>
          </a:xfrm>
          <a:custGeom>
            <a:avLst/>
            <a:gdLst/>
            <a:ahLst/>
            <a:cxnLst/>
            <a:rect l="l" t="t" r="r" b="b"/>
            <a:pathLst>
              <a:path w="6450508" h="5088448">
                <a:moveTo>
                  <a:pt x="0" y="0"/>
                </a:moveTo>
                <a:lnTo>
                  <a:pt x="6450508" y="0"/>
                </a:lnTo>
                <a:lnTo>
                  <a:pt x="6450508" y="5088448"/>
                </a:lnTo>
                <a:lnTo>
                  <a:pt x="0" y="5088448"/>
                </a:lnTo>
                <a:lnTo>
                  <a:pt x="0" y="0"/>
                </a:lnTo>
                <a:close/>
              </a:path>
            </a:pathLst>
          </a:custGeom>
          <a:blipFill>
            <a:blip r:embed="rId11"/>
            <a:stretch>
              <a:fillRect/>
            </a:stretch>
          </a:blipFill>
        </p:spPr>
      </p:sp>
      <p:sp>
        <p:nvSpPr>
          <p:cNvPr id="13" name="Freeform 13"/>
          <p:cNvSpPr/>
          <p:nvPr/>
        </p:nvSpPr>
        <p:spPr>
          <a:xfrm>
            <a:off x="7872613" y="3461866"/>
            <a:ext cx="9700141" cy="691039"/>
          </a:xfrm>
          <a:custGeom>
            <a:avLst/>
            <a:gdLst/>
            <a:ahLst/>
            <a:cxnLst/>
            <a:rect l="l" t="t" r="r" b="b"/>
            <a:pathLst>
              <a:path w="9700141" h="691039">
                <a:moveTo>
                  <a:pt x="0" y="0"/>
                </a:moveTo>
                <a:lnTo>
                  <a:pt x="9700141" y="0"/>
                </a:lnTo>
                <a:lnTo>
                  <a:pt x="9700141" y="691039"/>
                </a:lnTo>
                <a:lnTo>
                  <a:pt x="0" y="691039"/>
                </a:lnTo>
                <a:lnTo>
                  <a:pt x="0" y="0"/>
                </a:lnTo>
                <a:close/>
              </a:path>
            </a:pathLst>
          </a:custGeom>
          <a:blipFill>
            <a:blip r:embed="rId12"/>
            <a:stretch>
              <a:fillRect/>
            </a:stretch>
          </a:blipFill>
        </p:spPr>
      </p:sp>
      <p:sp>
        <p:nvSpPr>
          <p:cNvPr id="14" name="Freeform 14"/>
          <p:cNvSpPr/>
          <p:nvPr/>
        </p:nvSpPr>
        <p:spPr>
          <a:xfrm>
            <a:off x="7872613" y="4343405"/>
            <a:ext cx="10272111" cy="401254"/>
          </a:xfrm>
          <a:custGeom>
            <a:avLst/>
            <a:gdLst/>
            <a:ahLst/>
            <a:cxnLst/>
            <a:rect l="l" t="t" r="r" b="b"/>
            <a:pathLst>
              <a:path w="10272111" h="401254">
                <a:moveTo>
                  <a:pt x="0" y="0"/>
                </a:moveTo>
                <a:lnTo>
                  <a:pt x="10272111" y="0"/>
                </a:lnTo>
                <a:lnTo>
                  <a:pt x="10272111" y="401254"/>
                </a:lnTo>
                <a:lnTo>
                  <a:pt x="0" y="401254"/>
                </a:lnTo>
                <a:lnTo>
                  <a:pt x="0" y="0"/>
                </a:lnTo>
                <a:close/>
              </a:path>
            </a:pathLst>
          </a:custGeom>
          <a:blipFill>
            <a:blip r:embed="rId13"/>
            <a:stretch>
              <a:fillRect/>
            </a:stretch>
          </a:blipFill>
        </p:spPr>
      </p:sp>
      <p:sp>
        <p:nvSpPr>
          <p:cNvPr id="15" name="Freeform 15"/>
          <p:cNvSpPr/>
          <p:nvPr/>
        </p:nvSpPr>
        <p:spPr>
          <a:xfrm>
            <a:off x="7872613" y="5000799"/>
            <a:ext cx="5315871" cy="1416855"/>
          </a:xfrm>
          <a:custGeom>
            <a:avLst/>
            <a:gdLst/>
            <a:ahLst/>
            <a:cxnLst/>
            <a:rect l="l" t="t" r="r" b="b"/>
            <a:pathLst>
              <a:path w="5315871" h="1416855">
                <a:moveTo>
                  <a:pt x="0" y="0"/>
                </a:moveTo>
                <a:lnTo>
                  <a:pt x="5315871" y="0"/>
                </a:lnTo>
                <a:lnTo>
                  <a:pt x="5315871" y="1416856"/>
                </a:lnTo>
                <a:lnTo>
                  <a:pt x="0" y="1416856"/>
                </a:lnTo>
                <a:lnTo>
                  <a:pt x="0" y="0"/>
                </a:lnTo>
                <a:close/>
              </a:path>
            </a:pathLst>
          </a:custGeom>
          <a:blipFill>
            <a:blip r:embed="rId14"/>
            <a:stretch>
              <a:fillRect/>
            </a:stretch>
          </a:blipFill>
        </p:spPr>
      </p:sp>
      <p:sp>
        <p:nvSpPr>
          <p:cNvPr id="16" name="Freeform 16"/>
          <p:cNvSpPr/>
          <p:nvPr/>
        </p:nvSpPr>
        <p:spPr>
          <a:xfrm>
            <a:off x="11559135" y="6417655"/>
            <a:ext cx="5792294" cy="1918846"/>
          </a:xfrm>
          <a:custGeom>
            <a:avLst/>
            <a:gdLst/>
            <a:ahLst/>
            <a:cxnLst/>
            <a:rect l="l" t="t" r="r" b="b"/>
            <a:pathLst>
              <a:path w="5792294" h="1918846">
                <a:moveTo>
                  <a:pt x="0" y="0"/>
                </a:moveTo>
                <a:lnTo>
                  <a:pt x="5792294" y="0"/>
                </a:lnTo>
                <a:lnTo>
                  <a:pt x="5792294" y="1918846"/>
                </a:lnTo>
                <a:lnTo>
                  <a:pt x="0" y="1918846"/>
                </a:lnTo>
                <a:lnTo>
                  <a:pt x="0" y="0"/>
                </a:lnTo>
                <a:close/>
              </a:path>
            </a:pathLst>
          </a:custGeom>
          <a:blipFill>
            <a:blip r:embed="rId15"/>
            <a:stretch>
              <a:fillRect/>
            </a:stretch>
          </a:blipFill>
        </p:spPr>
      </p:sp>
      <p:sp>
        <p:nvSpPr>
          <p:cNvPr id="17" name="TextBox 17"/>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8" name="TextBox 18"/>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9" name="TextBox 19"/>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20" name="TextBox 20"/>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21" name="TextBox 21"/>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22" name="TextBox 22"/>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3" name="TextBox 23"/>
          <p:cNvSpPr txBox="1"/>
          <p:nvPr/>
        </p:nvSpPr>
        <p:spPr>
          <a:xfrm>
            <a:off x="1028700" y="1818394"/>
            <a:ext cx="10317758" cy="856110"/>
          </a:xfrm>
          <a:prstGeom prst="rect">
            <a:avLst/>
          </a:prstGeom>
        </p:spPr>
        <p:txBody>
          <a:bodyPr lIns="0" tIns="0" rIns="0" bIns="0" rtlCol="0" anchor="t">
            <a:spAutoFit/>
          </a:bodyPr>
          <a:lstStyle/>
          <a:p>
            <a:pPr algn="l">
              <a:lnSpc>
                <a:spcPts val="6099"/>
              </a:lnSpc>
            </a:pPr>
            <a:r>
              <a:rPr lang="en-US" sz="5700">
                <a:solidFill>
                  <a:srgbClr val="FFFFFF"/>
                </a:solidFill>
                <a:latin typeface="Poppins Bold"/>
              </a:rPr>
              <a:t>PYNQ-Z2 Setup</a:t>
            </a:r>
          </a:p>
        </p:txBody>
      </p:sp>
      <p:sp>
        <p:nvSpPr>
          <p:cNvPr id="24" name="TextBox 24"/>
          <p:cNvSpPr txBox="1"/>
          <p:nvPr/>
        </p:nvSpPr>
        <p:spPr>
          <a:xfrm>
            <a:off x="1028700" y="2817379"/>
            <a:ext cx="10317758" cy="450850"/>
          </a:xfrm>
          <a:prstGeom prst="rect">
            <a:avLst/>
          </a:prstGeom>
        </p:spPr>
        <p:txBody>
          <a:bodyPr lIns="0" tIns="0" rIns="0" bIns="0" rtlCol="0" anchor="t">
            <a:spAutoFit/>
          </a:bodyPr>
          <a:lstStyle/>
          <a:p>
            <a:pPr algn="just">
              <a:lnSpc>
                <a:spcPts val="3739"/>
              </a:lnSpc>
            </a:pPr>
            <a:r>
              <a:rPr lang="en-US" sz="2199">
                <a:solidFill>
                  <a:srgbClr val="FFFFFF"/>
                </a:solidFill>
                <a:latin typeface="Poppins"/>
              </a:rPr>
              <a:t>Open the main folder and type ./resize_partition.sh, you will see this:</a:t>
            </a:r>
          </a:p>
        </p:txBody>
      </p:sp>
      <p:sp>
        <p:nvSpPr>
          <p:cNvPr id="26" name="矩形 25">
            <a:extLst>
              <a:ext uri="{FF2B5EF4-FFF2-40B4-BE49-F238E27FC236}">
                <a16:creationId xmlns:a16="http://schemas.microsoft.com/office/drawing/2014/main" id="{7FD0E630-C92E-4B66-9C6B-FDEFB9893085}"/>
              </a:ext>
            </a:extLst>
          </p:cNvPr>
          <p:cNvSpPr/>
          <p:nvPr/>
        </p:nvSpPr>
        <p:spPr>
          <a:xfrm>
            <a:off x="7872612" y="5324226"/>
            <a:ext cx="4166987" cy="4012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656C78B7-C500-49A2-ABC2-6A85BDDACB01}"/>
              </a:ext>
            </a:extLst>
          </p:cNvPr>
          <p:cNvSpPr/>
          <p:nvPr/>
        </p:nvSpPr>
        <p:spPr>
          <a:xfrm>
            <a:off x="11531163" y="6843772"/>
            <a:ext cx="4699437" cy="4012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9" name="直線單箭頭接點 28">
            <a:extLst>
              <a:ext uri="{FF2B5EF4-FFF2-40B4-BE49-F238E27FC236}">
                <a16:creationId xmlns:a16="http://schemas.microsoft.com/office/drawing/2014/main" id="{744455F6-294E-43B4-BE46-565F5106EF60}"/>
              </a:ext>
            </a:extLst>
          </p:cNvPr>
          <p:cNvCxnSpPr/>
          <p:nvPr/>
        </p:nvCxnSpPr>
        <p:spPr>
          <a:xfrm>
            <a:off x="11531163" y="5905500"/>
            <a:ext cx="2108637" cy="762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B465626B-A2B0-4329-B9A8-4D9A4CBAC600}"/>
              </a:ext>
            </a:extLst>
          </p:cNvPr>
          <p:cNvSpPr/>
          <p:nvPr/>
        </p:nvSpPr>
        <p:spPr>
          <a:xfrm>
            <a:off x="5105399" y="6563114"/>
            <a:ext cx="1143001" cy="4012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7736EF5F-E85C-4A3E-A26F-B983AD99C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311777" y="2681821"/>
            <a:ext cx="13664447" cy="3370578"/>
          </a:xfrm>
          <a:prstGeom prst="rect">
            <a:avLst/>
          </a:prstGeom>
        </p:spPr>
        <p:txBody>
          <a:bodyPr lIns="0" tIns="0" rIns="0" bIns="0" rtlCol="0" anchor="t">
            <a:spAutoFit/>
          </a:bodyPr>
          <a:lstStyle/>
          <a:p>
            <a:pPr algn="ctr">
              <a:lnSpc>
                <a:spcPts val="8559"/>
              </a:lnSpc>
            </a:pPr>
            <a:r>
              <a:rPr lang="en-US" sz="7999" dirty="0">
                <a:solidFill>
                  <a:srgbClr val="FFFFFF"/>
                </a:solidFill>
                <a:latin typeface="Poppins Bold"/>
              </a:rPr>
              <a:t>PART 4</a:t>
            </a:r>
          </a:p>
          <a:p>
            <a:pPr algn="ctr">
              <a:lnSpc>
                <a:spcPts val="8559"/>
              </a:lnSpc>
            </a:pPr>
            <a:endParaRPr lang="en-US" sz="7999" dirty="0">
              <a:solidFill>
                <a:srgbClr val="FFFFFF"/>
              </a:solidFill>
              <a:latin typeface="Poppins Bold"/>
            </a:endParaRPr>
          </a:p>
          <a:p>
            <a:pPr algn="ctr">
              <a:lnSpc>
                <a:spcPts val="8559"/>
              </a:lnSpc>
            </a:pPr>
            <a:r>
              <a:rPr lang="en-US" sz="7999" dirty="0">
                <a:solidFill>
                  <a:srgbClr val="FFFFFF"/>
                </a:solidFill>
                <a:latin typeface="Poppins Bold"/>
              </a:rPr>
              <a:t>Digit Detection</a:t>
            </a:r>
          </a:p>
        </p:txBody>
      </p:sp>
      <p:sp>
        <p:nvSpPr>
          <p:cNvPr id="12" name="Freeform 12"/>
          <p:cNvSpPr/>
          <p:nvPr/>
        </p:nvSpPr>
        <p:spPr>
          <a:xfrm>
            <a:off x="-744683" y="3428669"/>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4" name="TextBox 14"/>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5" name="TextBox 15"/>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6" name="TextBox 16"/>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7" name="TextBox 17"/>
          <p:cNvSpPr txBox="1"/>
          <p:nvPr/>
        </p:nvSpPr>
        <p:spPr>
          <a:xfrm>
            <a:off x="1488140" y="9050337"/>
            <a:ext cx="6985577"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Medium"/>
              </a:rPr>
              <a:t>National Yunlin University of Science and Technology</a:t>
            </a:r>
          </a:p>
        </p:txBody>
      </p:sp>
      <p:sp>
        <p:nvSpPr>
          <p:cNvPr id="18" name="TextBox 18"/>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19" name="Freeform 19"/>
          <p:cNvSpPr/>
          <p:nvPr/>
        </p:nvSpPr>
        <p:spPr>
          <a:xfrm flipH="1" flipV="1">
            <a:off x="13763324" y="6770189"/>
            <a:ext cx="5447285" cy="891374"/>
          </a:xfrm>
          <a:custGeom>
            <a:avLst/>
            <a:gdLst/>
            <a:ahLst/>
            <a:cxnLst/>
            <a:rect l="l" t="t" r="r" b="b"/>
            <a:pathLst>
              <a:path w="5447285" h="891374">
                <a:moveTo>
                  <a:pt x="5447285" y="891374"/>
                </a:moveTo>
                <a:lnTo>
                  <a:pt x="0" y="891374"/>
                </a:lnTo>
                <a:lnTo>
                  <a:pt x="0" y="0"/>
                </a:lnTo>
                <a:lnTo>
                  <a:pt x="5447285" y="0"/>
                </a:lnTo>
                <a:lnTo>
                  <a:pt x="5447285" y="891374"/>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4" name="圖片 23">
            <a:extLst>
              <a:ext uri="{FF2B5EF4-FFF2-40B4-BE49-F238E27FC236}">
                <a16:creationId xmlns:a16="http://schemas.microsoft.com/office/drawing/2014/main" id="{B8A5CDC3-DE5A-4E9A-B2FF-0BF62EA83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5364469" y="7401701"/>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1028700" y="3933919"/>
            <a:ext cx="5802481" cy="3550616"/>
          </a:xfrm>
          <a:custGeom>
            <a:avLst/>
            <a:gdLst/>
            <a:ahLst/>
            <a:cxnLst/>
            <a:rect l="l" t="t" r="r" b="b"/>
            <a:pathLst>
              <a:path w="5802481" h="3550616">
                <a:moveTo>
                  <a:pt x="0" y="0"/>
                </a:moveTo>
                <a:lnTo>
                  <a:pt x="5802481" y="0"/>
                </a:lnTo>
                <a:lnTo>
                  <a:pt x="5802481" y="3550616"/>
                </a:lnTo>
                <a:lnTo>
                  <a:pt x="0" y="3550616"/>
                </a:lnTo>
                <a:lnTo>
                  <a:pt x="0" y="0"/>
                </a:lnTo>
                <a:close/>
              </a:path>
            </a:pathLst>
          </a:custGeom>
          <a:blipFill>
            <a:blip r:embed="rId11"/>
            <a:stretch>
              <a:fillRect/>
            </a:stretch>
          </a:blipFill>
        </p:spPr>
      </p:sp>
      <p:sp>
        <p:nvSpPr>
          <p:cNvPr id="13" name="Freeform 13"/>
          <p:cNvSpPr/>
          <p:nvPr/>
        </p:nvSpPr>
        <p:spPr>
          <a:xfrm>
            <a:off x="6831181" y="3439605"/>
            <a:ext cx="5443168" cy="4407783"/>
          </a:xfrm>
          <a:custGeom>
            <a:avLst/>
            <a:gdLst/>
            <a:ahLst/>
            <a:cxnLst/>
            <a:rect l="l" t="t" r="r" b="b"/>
            <a:pathLst>
              <a:path w="5443168" h="4407783">
                <a:moveTo>
                  <a:pt x="0" y="0"/>
                </a:moveTo>
                <a:lnTo>
                  <a:pt x="5443168" y="0"/>
                </a:lnTo>
                <a:lnTo>
                  <a:pt x="5443168" y="4407783"/>
                </a:lnTo>
                <a:lnTo>
                  <a:pt x="0" y="4407783"/>
                </a:lnTo>
                <a:lnTo>
                  <a:pt x="0" y="0"/>
                </a:lnTo>
                <a:close/>
              </a:path>
            </a:pathLst>
          </a:custGeom>
          <a:blipFill>
            <a:blip r:embed="rId12"/>
            <a:stretch>
              <a:fillRect/>
            </a:stretch>
          </a:blipFill>
        </p:spPr>
      </p:sp>
      <p:sp>
        <p:nvSpPr>
          <p:cNvPr id="14" name="Freeform 14"/>
          <p:cNvSpPr/>
          <p:nvPr/>
        </p:nvSpPr>
        <p:spPr>
          <a:xfrm>
            <a:off x="12286071" y="3439605"/>
            <a:ext cx="5443168" cy="4407783"/>
          </a:xfrm>
          <a:custGeom>
            <a:avLst/>
            <a:gdLst/>
            <a:ahLst/>
            <a:cxnLst/>
            <a:rect l="l" t="t" r="r" b="b"/>
            <a:pathLst>
              <a:path w="5443168" h="4407783">
                <a:moveTo>
                  <a:pt x="0" y="0"/>
                </a:moveTo>
                <a:lnTo>
                  <a:pt x="5443168" y="0"/>
                </a:lnTo>
                <a:lnTo>
                  <a:pt x="5443168" y="4407783"/>
                </a:lnTo>
                <a:lnTo>
                  <a:pt x="0" y="4407783"/>
                </a:lnTo>
                <a:lnTo>
                  <a:pt x="0" y="0"/>
                </a:lnTo>
                <a:close/>
              </a:path>
            </a:pathLst>
          </a:custGeom>
          <a:blipFill>
            <a:blip r:embed="rId12"/>
            <a:stretch>
              <a:fillRect/>
            </a:stretch>
          </a:blipFill>
        </p:spPr>
      </p:sp>
      <p:sp>
        <p:nvSpPr>
          <p:cNvPr id="15" name="TextBox 15"/>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6" name="TextBox 16"/>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7" name="TextBox 17"/>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8" name="TextBox 18"/>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9" name="TextBox 19"/>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20" name="TextBox 20"/>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1" name="TextBox 21"/>
          <p:cNvSpPr txBox="1"/>
          <p:nvPr/>
        </p:nvSpPr>
        <p:spPr>
          <a:xfrm>
            <a:off x="1028700" y="1818394"/>
            <a:ext cx="10317758" cy="791370"/>
          </a:xfrm>
          <a:prstGeom prst="rect">
            <a:avLst/>
          </a:prstGeom>
        </p:spPr>
        <p:txBody>
          <a:bodyPr lIns="0" tIns="0" rIns="0" bIns="0" rtlCol="0" anchor="t">
            <a:spAutoFit/>
          </a:bodyPr>
          <a:lstStyle/>
          <a:p>
            <a:pPr algn="l">
              <a:lnSpc>
                <a:spcPts val="6099"/>
              </a:lnSpc>
            </a:pPr>
            <a:r>
              <a:rPr lang="en-US" sz="5700" dirty="0">
                <a:solidFill>
                  <a:srgbClr val="FFFFFF"/>
                </a:solidFill>
                <a:latin typeface="Poppins Bold"/>
              </a:rPr>
              <a:t>Digit Detection</a:t>
            </a:r>
          </a:p>
        </p:txBody>
      </p:sp>
      <p:sp>
        <p:nvSpPr>
          <p:cNvPr id="22" name="TextBox 22"/>
          <p:cNvSpPr txBox="1"/>
          <p:nvPr/>
        </p:nvSpPr>
        <p:spPr>
          <a:xfrm>
            <a:off x="1028700" y="2817379"/>
            <a:ext cx="7655860" cy="450850"/>
          </a:xfrm>
          <a:prstGeom prst="rect">
            <a:avLst/>
          </a:prstGeom>
        </p:spPr>
        <p:txBody>
          <a:bodyPr lIns="0" tIns="0" rIns="0" bIns="0" rtlCol="0" anchor="t">
            <a:spAutoFit/>
          </a:bodyPr>
          <a:lstStyle/>
          <a:p>
            <a:pPr algn="just">
              <a:lnSpc>
                <a:spcPts val="3739"/>
              </a:lnSpc>
            </a:pPr>
            <a:r>
              <a:rPr lang="en-US" sz="2199">
                <a:solidFill>
                  <a:srgbClr val="FFFFFF"/>
                </a:solidFill>
                <a:latin typeface="Poppins"/>
              </a:rPr>
              <a:t>Upload mnist.elf and run test notebook.</a:t>
            </a:r>
          </a:p>
        </p:txBody>
      </p:sp>
      <p:sp>
        <p:nvSpPr>
          <p:cNvPr id="25" name="矩形 24">
            <a:extLst>
              <a:ext uri="{FF2B5EF4-FFF2-40B4-BE49-F238E27FC236}">
                <a16:creationId xmlns:a16="http://schemas.microsoft.com/office/drawing/2014/main" id="{10DCB93C-CA57-46B6-BFE1-65070484EE8E}"/>
              </a:ext>
            </a:extLst>
          </p:cNvPr>
          <p:cNvSpPr/>
          <p:nvPr/>
        </p:nvSpPr>
        <p:spPr>
          <a:xfrm>
            <a:off x="1143000" y="6362700"/>
            <a:ext cx="2590800" cy="381000"/>
          </a:xfrm>
          <a:prstGeom prst="rect">
            <a:avLst/>
          </a:prstGeom>
          <a:noFill/>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86A235B0-1F58-45CF-9D39-40E79CA22272}"/>
              </a:ext>
            </a:extLst>
          </p:cNvPr>
          <p:cNvSpPr/>
          <p:nvPr/>
        </p:nvSpPr>
        <p:spPr>
          <a:xfrm>
            <a:off x="10668000" y="3598881"/>
            <a:ext cx="1062659" cy="381000"/>
          </a:xfrm>
          <a:prstGeom prst="rect">
            <a:avLst/>
          </a:prstGeom>
          <a:noFill/>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98364689-8596-44B0-8EE8-ECCC210E1A68}"/>
              </a:ext>
            </a:extLst>
          </p:cNvPr>
          <p:cNvSpPr/>
          <p:nvPr/>
        </p:nvSpPr>
        <p:spPr>
          <a:xfrm>
            <a:off x="12383591" y="5328227"/>
            <a:ext cx="1958189" cy="381000"/>
          </a:xfrm>
          <a:prstGeom prst="rect">
            <a:avLst/>
          </a:prstGeom>
          <a:noFill/>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pic>
        <p:nvPicPr>
          <p:cNvPr id="29" name="圖片 28">
            <a:extLst>
              <a:ext uri="{FF2B5EF4-FFF2-40B4-BE49-F238E27FC236}">
                <a16:creationId xmlns:a16="http://schemas.microsoft.com/office/drawing/2014/main" id="{976913B9-4732-438B-A07A-209DA6314C6F}"/>
              </a:ext>
            </a:extLst>
          </p:cNvPr>
          <p:cNvPicPr>
            <a:picLocks noChangeAspect="1"/>
          </p:cNvPicPr>
          <p:nvPr/>
        </p:nvPicPr>
        <p:blipFill>
          <a:blip r:embed="rId13"/>
          <a:stretch>
            <a:fillRect/>
          </a:stretch>
        </p:blipFill>
        <p:spPr>
          <a:xfrm>
            <a:off x="8611986" y="2403766"/>
            <a:ext cx="7324725" cy="409575"/>
          </a:xfrm>
          <a:prstGeom prst="rect">
            <a:avLst/>
          </a:prstGeom>
        </p:spPr>
      </p:pic>
      <p:cxnSp>
        <p:nvCxnSpPr>
          <p:cNvPr id="31" name="直線單箭頭接點 30">
            <a:extLst>
              <a:ext uri="{FF2B5EF4-FFF2-40B4-BE49-F238E27FC236}">
                <a16:creationId xmlns:a16="http://schemas.microsoft.com/office/drawing/2014/main" id="{E75DFC8E-3C90-4DA9-A583-11A6970D23D4}"/>
              </a:ext>
            </a:extLst>
          </p:cNvPr>
          <p:cNvCxnSpPr/>
          <p:nvPr/>
        </p:nvCxnSpPr>
        <p:spPr>
          <a:xfrm flipV="1">
            <a:off x="3733800" y="2737821"/>
            <a:ext cx="4628101" cy="34724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9349DBA5-7BDE-4CC3-B10D-91F3A291FFB5}"/>
              </a:ext>
            </a:extLst>
          </p:cNvPr>
          <p:cNvCxnSpPr>
            <a:cxnSpLocks/>
          </p:cNvCxnSpPr>
          <p:nvPr/>
        </p:nvCxnSpPr>
        <p:spPr>
          <a:xfrm flipH="1">
            <a:off x="11810403" y="2921760"/>
            <a:ext cx="463948" cy="677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FA4E1883-752C-4237-B659-676A9ECD0537}"/>
              </a:ext>
            </a:extLst>
          </p:cNvPr>
          <p:cNvCxnSpPr>
            <a:cxnSpLocks/>
          </p:cNvCxnSpPr>
          <p:nvPr/>
        </p:nvCxnSpPr>
        <p:spPr>
          <a:xfrm>
            <a:off x="11730659" y="4107013"/>
            <a:ext cx="1182574" cy="10860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327C676A-8111-423F-A1E1-AA201A150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733550" y="2760573"/>
            <a:ext cx="14921800" cy="5757939"/>
          </a:xfrm>
          <a:custGeom>
            <a:avLst/>
            <a:gdLst/>
            <a:ahLst/>
            <a:cxnLst/>
            <a:rect l="l" t="t" r="r" b="b"/>
            <a:pathLst>
              <a:path w="14921800" h="5757939">
                <a:moveTo>
                  <a:pt x="0" y="0"/>
                </a:moveTo>
                <a:lnTo>
                  <a:pt x="14921799" y="0"/>
                </a:lnTo>
                <a:lnTo>
                  <a:pt x="14921799" y="5757940"/>
                </a:lnTo>
                <a:lnTo>
                  <a:pt x="0" y="5757940"/>
                </a:lnTo>
                <a:lnTo>
                  <a:pt x="0" y="0"/>
                </a:lnTo>
                <a:close/>
              </a:path>
            </a:pathLst>
          </a:custGeom>
          <a:blipFill>
            <a:blip r:embed="rId9"/>
            <a:stretch>
              <a:fillRect t="-44058" b="-35394"/>
            </a:stretch>
          </a:blipFill>
        </p:spPr>
      </p:sp>
      <p:sp>
        <p:nvSpPr>
          <p:cNvPr id="12" name="Freeform 12"/>
          <p:cNvSpPr/>
          <p:nvPr/>
        </p:nvSpPr>
        <p:spPr>
          <a:xfrm>
            <a:off x="5364469" y="7401701"/>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10">
              <a:alphaModFix amt="3000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4199572" y="2868234"/>
            <a:ext cx="8324658" cy="5542617"/>
          </a:xfrm>
          <a:custGeom>
            <a:avLst/>
            <a:gdLst/>
            <a:ahLst/>
            <a:cxnLst/>
            <a:rect l="l" t="t" r="r" b="b"/>
            <a:pathLst>
              <a:path w="8324658" h="5542617">
                <a:moveTo>
                  <a:pt x="0" y="0"/>
                </a:moveTo>
                <a:lnTo>
                  <a:pt x="8324658" y="0"/>
                </a:lnTo>
                <a:lnTo>
                  <a:pt x="8324658" y="5542617"/>
                </a:lnTo>
                <a:lnTo>
                  <a:pt x="0" y="5542617"/>
                </a:lnTo>
                <a:lnTo>
                  <a:pt x="0" y="0"/>
                </a:lnTo>
                <a:close/>
              </a:path>
            </a:pathLst>
          </a:custGeom>
          <a:blipFill>
            <a:blip r:embed="rId12"/>
            <a:stretch>
              <a:fillRect/>
            </a:stretch>
          </a:blipFill>
        </p:spPr>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27919"/>
            <a:ext cx="16230600" cy="778162"/>
          </a:xfrm>
          <a:prstGeom prst="rect">
            <a:avLst/>
          </a:prstGeom>
        </p:spPr>
        <p:txBody>
          <a:bodyPr lIns="0" tIns="0" rIns="0" bIns="0" rtlCol="0" anchor="t">
            <a:spAutoFit/>
          </a:bodyPr>
          <a:lstStyle/>
          <a:p>
            <a:pPr algn="l">
              <a:lnSpc>
                <a:spcPts val="5992"/>
              </a:lnSpc>
            </a:pPr>
            <a:r>
              <a:rPr lang="en-US" sz="5600" dirty="0">
                <a:solidFill>
                  <a:srgbClr val="FFFFFF"/>
                </a:solidFill>
                <a:latin typeface="Poppins Bold"/>
              </a:rPr>
              <a:t>Digit Detection - </a:t>
            </a:r>
            <a:r>
              <a:rPr lang="en-US" sz="5600" dirty="0" err="1">
                <a:solidFill>
                  <a:srgbClr val="FFFFFF"/>
                </a:solidFill>
                <a:latin typeface="Poppins Bold"/>
              </a:rPr>
              <a:t>mnist_test.ipynb</a:t>
            </a:r>
            <a:endParaRPr lang="en-US" sz="5600" dirty="0">
              <a:solidFill>
                <a:srgbClr val="FFFFFF"/>
              </a:solidFill>
              <a:latin typeface="Poppins Bo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0ED8A3C4-3DA3-4237-9385-79D4F5F69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5364469" y="7401701"/>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3052553" y="2653803"/>
            <a:ext cx="3778628" cy="5947560"/>
          </a:xfrm>
          <a:custGeom>
            <a:avLst/>
            <a:gdLst/>
            <a:ahLst/>
            <a:cxnLst/>
            <a:rect l="l" t="t" r="r" b="b"/>
            <a:pathLst>
              <a:path w="3778628" h="5947560">
                <a:moveTo>
                  <a:pt x="0" y="0"/>
                </a:moveTo>
                <a:lnTo>
                  <a:pt x="3778628" y="0"/>
                </a:lnTo>
                <a:lnTo>
                  <a:pt x="3778628" y="5947561"/>
                </a:lnTo>
                <a:lnTo>
                  <a:pt x="0" y="5947561"/>
                </a:lnTo>
                <a:lnTo>
                  <a:pt x="0" y="0"/>
                </a:lnTo>
                <a:close/>
              </a:path>
            </a:pathLst>
          </a:custGeom>
          <a:blipFill>
            <a:blip r:embed="rId11"/>
            <a:stretch>
              <a:fillRect/>
            </a:stretch>
          </a:blipFill>
        </p:spPr>
      </p:sp>
      <p:sp>
        <p:nvSpPr>
          <p:cNvPr id="13" name="Freeform 13"/>
          <p:cNvSpPr/>
          <p:nvPr/>
        </p:nvSpPr>
        <p:spPr>
          <a:xfrm>
            <a:off x="9380838" y="2653803"/>
            <a:ext cx="5787022" cy="5947560"/>
          </a:xfrm>
          <a:custGeom>
            <a:avLst/>
            <a:gdLst/>
            <a:ahLst/>
            <a:cxnLst/>
            <a:rect l="l" t="t" r="r" b="b"/>
            <a:pathLst>
              <a:path w="5787022" h="5947560">
                <a:moveTo>
                  <a:pt x="0" y="0"/>
                </a:moveTo>
                <a:lnTo>
                  <a:pt x="5787022" y="0"/>
                </a:lnTo>
                <a:lnTo>
                  <a:pt x="5787022" y="5947561"/>
                </a:lnTo>
                <a:lnTo>
                  <a:pt x="0" y="5947561"/>
                </a:lnTo>
                <a:lnTo>
                  <a:pt x="0" y="0"/>
                </a:lnTo>
                <a:close/>
              </a:path>
            </a:pathLst>
          </a:custGeom>
          <a:blipFill>
            <a:blip r:embed="rId12"/>
            <a:stretch>
              <a:fillRect/>
            </a:stretch>
          </a:blipFill>
        </p:spPr>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27919"/>
            <a:ext cx="16230600" cy="778162"/>
          </a:xfrm>
          <a:prstGeom prst="rect">
            <a:avLst/>
          </a:prstGeom>
        </p:spPr>
        <p:txBody>
          <a:bodyPr lIns="0" tIns="0" rIns="0" bIns="0" rtlCol="0" anchor="t">
            <a:spAutoFit/>
          </a:bodyPr>
          <a:lstStyle/>
          <a:p>
            <a:pPr algn="l">
              <a:lnSpc>
                <a:spcPts val="5992"/>
              </a:lnSpc>
            </a:pPr>
            <a:r>
              <a:rPr lang="en-US" sz="5600" dirty="0">
                <a:solidFill>
                  <a:srgbClr val="FFFFFF"/>
                </a:solidFill>
                <a:latin typeface="Poppins Bold"/>
              </a:rPr>
              <a:t>Digit Detection - </a:t>
            </a:r>
            <a:r>
              <a:rPr lang="en-US" sz="5600" dirty="0" err="1">
                <a:solidFill>
                  <a:srgbClr val="FFFFFF"/>
                </a:solidFill>
                <a:latin typeface="Poppins Bold"/>
              </a:rPr>
              <a:t>mnist_test.ipynb</a:t>
            </a:r>
            <a:endParaRPr lang="en-US" sz="5600" dirty="0">
              <a:solidFill>
                <a:srgbClr val="FFFFFF"/>
              </a:solidFill>
              <a:latin typeface="Poppins Bold"/>
            </a:endParaRPr>
          </a:p>
        </p:txBody>
      </p:sp>
      <p:sp>
        <p:nvSpPr>
          <p:cNvPr id="22" name="矩形 21">
            <a:extLst>
              <a:ext uri="{FF2B5EF4-FFF2-40B4-BE49-F238E27FC236}">
                <a16:creationId xmlns:a16="http://schemas.microsoft.com/office/drawing/2014/main" id="{B164DD31-86C2-421A-A27F-2A25C42F853E}"/>
              </a:ext>
            </a:extLst>
          </p:cNvPr>
          <p:cNvSpPr/>
          <p:nvPr/>
        </p:nvSpPr>
        <p:spPr>
          <a:xfrm>
            <a:off x="9391750" y="7920219"/>
            <a:ext cx="5776110" cy="602507"/>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接點 22">
            <a:extLst>
              <a:ext uri="{FF2B5EF4-FFF2-40B4-BE49-F238E27FC236}">
                <a16:creationId xmlns:a16="http://schemas.microsoft.com/office/drawing/2014/main" id="{A31CD8DD-2B84-49F2-ABDF-C086DEABDFC4}"/>
              </a:ext>
            </a:extLst>
          </p:cNvPr>
          <p:cNvCxnSpPr>
            <a:cxnSpLocks/>
          </p:cNvCxnSpPr>
          <p:nvPr/>
        </p:nvCxnSpPr>
        <p:spPr>
          <a:xfrm flipH="1" flipV="1">
            <a:off x="7696201" y="5990237"/>
            <a:ext cx="1698770" cy="190636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9C388E82-D883-49F1-990C-6D3946ECE6A5}"/>
              </a:ext>
            </a:extLst>
          </p:cNvPr>
          <p:cNvCxnSpPr>
            <a:cxnSpLocks/>
          </p:cNvCxnSpPr>
          <p:nvPr/>
        </p:nvCxnSpPr>
        <p:spPr>
          <a:xfrm flipH="1">
            <a:off x="15178773" y="5990237"/>
            <a:ext cx="2272565" cy="1930313"/>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26" name="圖片 25">
            <a:extLst>
              <a:ext uri="{FF2B5EF4-FFF2-40B4-BE49-F238E27FC236}">
                <a16:creationId xmlns:a16="http://schemas.microsoft.com/office/drawing/2014/main" id="{001E02FB-45AB-417D-AB22-89371E7DF060}"/>
              </a:ext>
            </a:extLst>
          </p:cNvPr>
          <p:cNvPicPr>
            <a:picLocks noChangeAspect="1"/>
          </p:cNvPicPr>
          <p:nvPr/>
        </p:nvPicPr>
        <p:blipFill>
          <a:blip r:embed="rId13"/>
          <a:stretch>
            <a:fillRect/>
          </a:stretch>
        </p:blipFill>
        <p:spPr>
          <a:xfrm>
            <a:off x="7696201" y="4997609"/>
            <a:ext cx="9755137" cy="992628"/>
          </a:xfrm>
          <a:prstGeom prst="rect">
            <a:avLst/>
          </a:prstGeom>
          <a:ln w="38100">
            <a:solidFill>
              <a:srgbClr val="FF0000"/>
            </a:solid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19" name="圖片 18">
            <a:extLst>
              <a:ext uri="{FF2B5EF4-FFF2-40B4-BE49-F238E27FC236}">
                <a16:creationId xmlns:a16="http://schemas.microsoft.com/office/drawing/2014/main" id="{34904550-7291-40D1-8E2F-2076295C3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5364469" y="7401701"/>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3" name="TextBox 13"/>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4" name="TextBox 14"/>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5" name="TextBox 15"/>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6" name="TextBox 16"/>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7" name="TextBox 17"/>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18" name="TextBox 18"/>
          <p:cNvSpPr txBox="1"/>
          <p:nvPr/>
        </p:nvSpPr>
        <p:spPr>
          <a:xfrm>
            <a:off x="1028700" y="1827919"/>
            <a:ext cx="16230600" cy="778162"/>
          </a:xfrm>
          <a:prstGeom prst="rect">
            <a:avLst/>
          </a:prstGeom>
        </p:spPr>
        <p:txBody>
          <a:bodyPr lIns="0" tIns="0" rIns="0" bIns="0" rtlCol="0" anchor="t">
            <a:spAutoFit/>
          </a:bodyPr>
          <a:lstStyle/>
          <a:p>
            <a:pPr algn="l">
              <a:lnSpc>
                <a:spcPts val="5992"/>
              </a:lnSpc>
            </a:pPr>
            <a:r>
              <a:rPr lang="en-US" sz="5600" dirty="0">
                <a:solidFill>
                  <a:srgbClr val="FFFFFF"/>
                </a:solidFill>
                <a:latin typeface="Poppins Bold"/>
              </a:rPr>
              <a:t>Digit Detection - </a:t>
            </a:r>
            <a:r>
              <a:rPr lang="en-US" sz="5600" dirty="0" err="1">
                <a:solidFill>
                  <a:srgbClr val="FFFFFF"/>
                </a:solidFill>
                <a:latin typeface="Poppins Bold"/>
              </a:rPr>
              <a:t>mnist_test.ipynb</a:t>
            </a:r>
            <a:endParaRPr lang="en-US" sz="5600" dirty="0">
              <a:solidFill>
                <a:srgbClr val="FFFFFF"/>
              </a:solidFill>
              <a:latin typeface="Poppins Bold"/>
            </a:endParaRPr>
          </a:p>
        </p:txBody>
      </p:sp>
      <p:pic>
        <p:nvPicPr>
          <p:cNvPr id="21" name="圖片 20">
            <a:extLst>
              <a:ext uri="{FF2B5EF4-FFF2-40B4-BE49-F238E27FC236}">
                <a16:creationId xmlns:a16="http://schemas.microsoft.com/office/drawing/2014/main" id="{98073B61-8CEC-4D2B-A128-908E89178F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8140" y="2850079"/>
            <a:ext cx="8268961" cy="5488424"/>
          </a:xfrm>
          <a:prstGeom prst="rect">
            <a:avLst/>
          </a:prstGeom>
        </p:spPr>
      </p:pic>
      <p:pic>
        <p:nvPicPr>
          <p:cNvPr id="23" name="圖片 22">
            <a:extLst>
              <a:ext uri="{FF2B5EF4-FFF2-40B4-BE49-F238E27FC236}">
                <a16:creationId xmlns:a16="http://schemas.microsoft.com/office/drawing/2014/main" id="{2CF25900-53CC-4BCB-ABB5-6735499A7D1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61901" y="2653803"/>
            <a:ext cx="8097299" cy="5960690"/>
          </a:xfrm>
          <a:prstGeom prst="rect">
            <a:avLst/>
          </a:prstGeom>
        </p:spPr>
      </p:pic>
      <p:sp>
        <p:nvSpPr>
          <p:cNvPr id="24" name="矩形 23">
            <a:extLst>
              <a:ext uri="{FF2B5EF4-FFF2-40B4-BE49-F238E27FC236}">
                <a16:creationId xmlns:a16="http://schemas.microsoft.com/office/drawing/2014/main" id="{B4210B0E-0F17-44E7-B669-11FF19B1BD36}"/>
              </a:ext>
            </a:extLst>
          </p:cNvPr>
          <p:cNvSpPr/>
          <p:nvPr/>
        </p:nvSpPr>
        <p:spPr>
          <a:xfrm>
            <a:off x="9144000" y="7353300"/>
            <a:ext cx="5029200" cy="602507"/>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6" name="圖片 25">
            <a:extLst>
              <a:ext uri="{FF2B5EF4-FFF2-40B4-BE49-F238E27FC236}">
                <a16:creationId xmlns:a16="http://schemas.microsoft.com/office/drawing/2014/main" id="{8810FB99-B0B7-4DE5-9B8A-837FD580A57D}"/>
              </a:ext>
            </a:extLst>
          </p:cNvPr>
          <p:cNvPicPr>
            <a:picLocks noChangeAspect="1"/>
          </p:cNvPicPr>
          <p:nvPr/>
        </p:nvPicPr>
        <p:blipFill>
          <a:blip r:embed="rId13"/>
          <a:stretch>
            <a:fillRect/>
          </a:stretch>
        </p:blipFill>
        <p:spPr>
          <a:xfrm>
            <a:off x="6060619" y="4597583"/>
            <a:ext cx="11809064" cy="1298997"/>
          </a:xfrm>
          <a:prstGeom prst="rect">
            <a:avLst/>
          </a:prstGeom>
          <a:ln w="38100">
            <a:solidFill>
              <a:srgbClr val="FF0000"/>
            </a:solidFill>
          </a:ln>
        </p:spPr>
      </p:pic>
      <p:cxnSp>
        <p:nvCxnSpPr>
          <p:cNvPr id="28" name="直線接點 27">
            <a:extLst>
              <a:ext uri="{FF2B5EF4-FFF2-40B4-BE49-F238E27FC236}">
                <a16:creationId xmlns:a16="http://schemas.microsoft.com/office/drawing/2014/main" id="{6D42882B-4D8A-4020-A16B-15DDBAA27140}"/>
              </a:ext>
            </a:extLst>
          </p:cNvPr>
          <p:cNvCxnSpPr>
            <a:cxnSpLocks/>
          </p:cNvCxnSpPr>
          <p:nvPr/>
        </p:nvCxnSpPr>
        <p:spPr>
          <a:xfrm flipH="1" flipV="1">
            <a:off x="6060619" y="5961308"/>
            <a:ext cx="3083382" cy="1391993"/>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6949D76A-B51F-4EE8-9873-FDD62485159E}"/>
              </a:ext>
            </a:extLst>
          </p:cNvPr>
          <p:cNvCxnSpPr>
            <a:cxnSpLocks/>
          </p:cNvCxnSpPr>
          <p:nvPr/>
        </p:nvCxnSpPr>
        <p:spPr>
          <a:xfrm flipH="1">
            <a:off x="14173200" y="5961308"/>
            <a:ext cx="3696484" cy="1412033"/>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F4F9E9DA-1B20-497F-83B7-081DAA561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1477552" y="7627139"/>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1733550" y="2760573"/>
            <a:ext cx="14921800" cy="5757939"/>
          </a:xfrm>
          <a:custGeom>
            <a:avLst/>
            <a:gdLst/>
            <a:ahLst/>
            <a:cxnLst/>
            <a:rect l="l" t="t" r="r" b="b"/>
            <a:pathLst>
              <a:path w="14921800" h="5757939">
                <a:moveTo>
                  <a:pt x="0" y="0"/>
                </a:moveTo>
                <a:lnTo>
                  <a:pt x="14921799" y="0"/>
                </a:lnTo>
                <a:lnTo>
                  <a:pt x="14921799" y="5757940"/>
                </a:lnTo>
                <a:lnTo>
                  <a:pt x="0" y="5757940"/>
                </a:lnTo>
                <a:lnTo>
                  <a:pt x="0" y="0"/>
                </a:lnTo>
                <a:close/>
              </a:path>
            </a:pathLst>
          </a:custGeom>
          <a:blipFill>
            <a:blip r:embed="rId11"/>
            <a:stretch>
              <a:fillRect t="-44058" b="-35394"/>
            </a:stretch>
          </a:blipFill>
        </p:spPr>
      </p:sp>
      <p:sp>
        <p:nvSpPr>
          <p:cNvPr id="13" name="Freeform 13"/>
          <p:cNvSpPr/>
          <p:nvPr/>
        </p:nvSpPr>
        <p:spPr>
          <a:xfrm>
            <a:off x="4097957" y="2905252"/>
            <a:ext cx="9856220" cy="5468581"/>
          </a:xfrm>
          <a:custGeom>
            <a:avLst/>
            <a:gdLst/>
            <a:ahLst/>
            <a:cxnLst/>
            <a:rect l="l" t="t" r="r" b="b"/>
            <a:pathLst>
              <a:path w="9856220" h="5468581">
                <a:moveTo>
                  <a:pt x="0" y="0"/>
                </a:moveTo>
                <a:lnTo>
                  <a:pt x="9856220" y="0"/>
                </a:lnTo>
                <a:lnTo>
                  <a:pt x="9856220" y="5468581"/>
                </a:lnTo>
                <a:lnTo>
                  <a:pt x="0" y="5468581"/>
                </a:lnTo>
                <a:lnTo>
                  <a:pt x="0" y="0"/>
                </a:lnTo>
                <a:close/>
              </a:path>
            </a:pathLst>
          </a:custGeom>
          <a:blipFill>
            <a:blip r:embed="rId12"/>
            <a:stretch>
              <a:fillRect/>
            </a:stretch>
          </a:blipFill>
        </p:spPr>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18394"/>
            <a:ext cx="16230600" cy="856107"/>
          </a:xfrm>
          <a:prstGeom prst="rect">
            <a:avLst/>
          </a:prstGeom>
        </p:spPr>
        <p:txBody>
          <a:bodyPr lIns="0" tIns="0" rIns="0" bIns="0" rtlCol="0" anchor="t">
            <a:spAutoFit/>
          </a:bodyPr>
          <a:lstStyle/>
          <a:p>
            <a:pPr algn="l">
              <a:lnSpc>
                <a:spcPts val="6099"/>
              </a:lnSpc>
            </a:pPr>
            <a:r>
              <a:rPr lang="en-US" sz="5700">
                <a:solidFill>
                  <a:srgbClr val="FFFFFF"/>
                </a:solidFill>
                <a:latin typeface="Poppins Bold"/>
              </a:rPr>
              <a:t>Design Thinking - General Architecture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19" name="圖片 18">
            <a:extLst>
              <a:ext uri="{FF2B5EF4-FFF2-40B4-BE49-F238E27FC236}">
                <a16:creationId xmlns:a16="http://schemas.microsoft.com/office/drawing/2014/main" id="{34904550-7291-40D1-8E2F-2076295C3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5364469" y="7401701"/>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3" name="TextBox 13"/>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4" name="TextBox 14"/>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5" name="TextBox 15"/>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6" name="TextBox 16"/>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7" name="TextBox 17"/>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18" name="TextBox 18"/>
          <p:cNvSpPr txBox="1"/>
          <p:nvPr/>
        </p:nvSpPr>
        <p:spPr>
          <a:xfrm>
            <a:off x="1028700" y="1827919"/>
            <a:ext cx="16230600" cy="778162"/>
          </a:xfrm>
          <a:prstGeom prst="rect">
            <a:avLst/>
          </a:prstGeom>
        </p:spPr>
        <p:txBody>
          <a:bodyPr lIns="0" tIns="0" rIns="0" bIns="0" rtlCol="0" anchor="t">
            <a:spAutoFit/>
          </a:bodyPr>
          <a:lstStyle/>
          <a:p>
            <a:pPr algn="l">
              <a:lnSpc>
                <a:spcPts val="5992"/>
              </a:lnSpc>
            </a:pPr>
            <a:r>
              <a:rPr lang="en-US" sz="5600" dirty="0">
                <a:solidFill>
                  <a:srgbClr val="FFFFFF"/>
                </a:solidFill>
                <a:latin typeface="Poppins Bold"/>
              </a:rPr>
              <a:t>Digit Detection - </a:t>
            </a:r>
            <a:r>
              <a:rPr lang="en-US" sz="5600" dirty="0" err="1">
                <a:solidFill>
                  <a:srgbClr val="FFFFFF"/>
                </a:solidFill>
                <a:latin typeface="Poppins Bold"/>
              </a:rPr>
              <a:t>mnist_test.ipynb</a:t>
            </a:r>
            <a:endParaRPr lang="en-US" sz="5600" dirty="0">
              <a:solidFill>
                <a:srgbClr val="FFFFFF"/>
              </a:solidFill>
              <a:latin typeface="Poppins Bold"/>
            </a:endParaRPr>
          </a:p>
        </p:txBody>
      </p:sp>
      <p:pic>
        <p:nvPicPr>
          <p:cNvPr id="21" name="圖片 20">
            <a:extLst>
              <a:ext uri="{FF2B5EF4-FFF2-40B4-BE49-F238E27FC236}">
                <a16:creationId xmlns:a16="http://schemas.microsoft.com/office/drawing/2014/main" id="{6C0B5E69-1D61-4BF7-B825-A4F7531C8BD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33549" y="2832287"/>
            <a:ext cx="7960949" cy="5300936"/>
          </a:xfrm>
          <a:prstGeom prst="rect">
            <a:avLst/>
          </a:prstGeom>
        </p:spPr>
      </p:pic>
      <p:pic>
        <p:nvPicPr>
          <p:cNvPr id="23" name="圖片 22">
            <a:extLst>
              <a:ext uri="{FF2B5EF4-FFF2-40B4-BE49-F238E27FC236}">
                <a16:creationId xmlns:a16="http://schemas.microsoft.com/office/drawing/2014/main" id="{443E72DC-4F37-4A1C-A0D4-26D90549A9E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20576" y="2569560"/>
            <a:ext cx="8179653" cy="5920510"/>
          </a:xfrm>
          <a:prstGeom prst="rect">
            <a:avLst/>
          </a:prstGeom>
        </p:spPr>
      </p:pic>
      <p:pic>
        <p:nvPicPr>
          <p:cNvPr id="25" name="圖片 24">
            <a:extLst>
              <a:ext uri="{FF2B5EF4-FFF2-40B4-BE49-F238E27FC236}">
                <a16:creationId xmlns:a16="http://schemas.microsoft.com/office/drawing/2014/main" id="{BC03DBAE-7D2F-426E-AF2E-83AAD6751ADF}"/>
              </a:ext>
            </a:extLst>
          </p:cNvPr>
          <p:cNvPicPr>
            <a:picLocks noChangeAspect="1"/>
          </p:cNvPicPr>
          <p:nvPr/>
        </p:nvPicPr>
        <p:blipFill>
          <a:blip r:embed="rId13"/>
          <a:stretch>
            <a:fillRect/>
          </a:stretch>
        </p:blipFill>
        <p:spPr>
          <a:xfrm>
            <a:off x="7010400" y="4952483"/>
            <a:ext cx="10119834" cy="1159981"/>
          </a:xfrm>
          <a:prstGeom prst="rect">
            <a:avLst/>
          </a:prstGeom>
          <a:ln w="38100">
            <a:solidFill>
              <a:srgbClr val="FF0000"/>
            </a:solidFill>
          </a:ln>
        </p:spPr>
      </p:pic>
      <p:sp>
        <p:nvSpPr>
          <p:cNvPr id="26" name="矩形 25">
            <a:extLst>
              <a:ext uri="{FF2B5EF4-FFF2-40B4-BE49-F238E27FC236}">
                <a16:creationId xmlns:a16="http://schemas.microsoft.com/office/drawing/2014/main" id="{CF7AC556-F5D5-4EA9-B5D2-BBE69256765E}"/>
              </a:ext>
            </a:extLst>
          </p:cNvPr>
          <p:cNvSpPr/>
          <p:nvPr/>
        </p:nvSpPr>
        <p:spPr>
          <a:xfrm>
            <a:off x="8527058" y="7292131"/>
            <a:ext cx="5299574" cy="545583"/>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a:extLst>
              <a:ext uri="{FF2B5EF4-FFF2-40B4-BE49-F238E27FC236}">
                <a16:creationId xmlns:a16="http://schemas.microsoft.com/office/drawing/2014/main" id="{F76B1272-AF07-4483-8399-62106C6C3C8A}"/>
              </a:ext>
            </a:extLst>
          </p:cNvPr>
          <p:cNvCxnSpPr>
            <a:cxnSpLocks/>
          </p:cNvCxnSpPr>
          <p:nvPr/>
        </p:nvCxnSpPr>
        <p:spPr>
          <a:xfrm flipH="1" flipV="1">
            <a:off x="7010401" y="6112464"/>
            <a:ext cx="1516657" cy="1179667"/>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AF6A676A-D509-47B6-B000-FDE026ECE4BA}"/>
              </a:ext>
            </a:extLst>
          </p:cNvPr>
          <p:cNvCxnSpPr>
            <a:cxnSpLocks/>
          </p:cNvCxnSpPr>
          <p:nvPr/>
        </p:nvCxnSpPr>
        <p:spPr>
          <a:xfrm flipV="1">
            <a:off x="13826632" y="6167249"/>
            <a:ext cx="3303602" cy="112488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9238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19" name="圖片 18">
            <a:extLst>
              <a:ext uri="{FF2B5EF4-FFF2-40B4-BE49-F238E27FC236}">
                <a16:creationId xmlns:a16="http://schemas.microsoft.com/office/drawing/2014/main" id="{34904550-7291-40D1-8E2F-2076295C3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5364469" y="7401701"/>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3" name="TextBox 13"/>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4" name="TextBox 14"/>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5" name="TextBox 15"/>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6" name="TextBox 16"/>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7" name="TextBox 17"/>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18" name="TextBox 18"/>
          <p:cNvSpPr txBox="1"/>
          <p:nvPr/>
        </p:nvSpPr>
        <p:spPr>
          <a:xfrm>
            <a:off x="1028700" y="1827919"/>
            <a:ext cx="16230600" cy="778162"/>
          </a:xfrm>
          <a:prstGeom prst="rect">
            <a:avLst/>
          </a:prstGeom>
        </p:spPr>
        <p:txBody>
          <a:bodyPr lIns="0" tIns="0" rIns="0" bIns="0" rtlCol="0" anchor="t">
            <a:spAutoFit/>
          </a:bodyPr>
          <a:lstStyle/>
          <a:p>
            <a:pPr algn="l">
              <a:lnSpc>
                <a:spcPts val="5992"/>
              </a:lnSpc>
            </a:pPr>
            <a:r>
              <a:rPr lang="en-US" sz="5600" dirty="0">
                <a:solidFill>
                  <a:srgbClr val="FFFFFF"/>
                </a:solidFill>
                <a:latin typeface="Poppins Bold"/>
              </a:rPr>
              <a:t>Digit Detection - </a:t>
            </a:r>
            <a:r>
              <a:rPr lang="en-US" sz="5600" dirty="0" err="1">
                <a:solidFill>
                  <a:srgbClr val="FFFFFF"/>
                </a:solidFill>
                <a:latin typeface="Poppins Bold"/>
              </a:rPr>
              <a:t>mnist_test.ipynb</a:t>
            </a:r>
            <a:endParaRPr lang="en-US" sz="5600" dirty="0">
              <a:solidFill>
                <a:srgbClr val="FFFFFF"/>
              </a:solidFill>
              <a:latin typeface="Poppins Bold"/>
            </a:endParaRPr>
          </a:p>
        </p:txBody>
      </p:sp>
      <p:pic>
        <p:nvPicPr>
          <p:cNvPr id="21" name="圖片 20">
            <a:extLst>
              <a:ext uri="{FF2B5EF4-FFF2-40B4-BE49-F238E27FC236}">
                <a16:creationId xmlns:a16="http://schemas.microsoft.com/office/drawing/2014/main" id="{B5393852-FAF4-46E0-B311-5456E6BB257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33549" y="2644173"/>
            <a:ext cx="8309918" cy="5542158"/>
          </a:xfrm>
          <a:prstGeom prst="rect">
            <a:avLst/>
          </a:prstGeom>
        </p:spPr>
      </p:pic>
      <p:pic>
        <p:nvPicPr>
          <p:cNvPr id="23" name="圖片 22">
            <a:extLst>
              <a:ext uri="{FF2B5EF4-FFF2-40B4-BE49-F238E27FC236}">
                <a16:creationId xmlns:a16="http://schemas.microsoft.com/office/drawing/2014/main" id="{EDF61A61-FB2E-4825-B909-48E338F7C43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50713" y="2653803"/>
            <a:ext cx="9016585" cy="5864738"/>
          </a:xfrm>
          <a:prstGeom prst="rect">
            <a:avLst/>
          </a:prstGeom>
        </p:spPr>
      </p:pic>
      <p:pic>
        <p:nvPicPr>
          <p:cNvPr id="25" name="圖片 24">
            <a:extLst>
              <a:ext uri="{FF2B5EF4-FFF2-40B4-BE49-F238E27FC236}">
                <a16:creationId xmlns:a16="http://schemas.microsoft.com/office/drawing/2014/main" id="{FF2ED83B-8D15-4A2A-906A-AAD6F35CEB91}"/>
              </a:ext>
            </a:extLst>
          </p:cNvPr>
          <p:cNvPicPr>
            <a:picLocks noChangeAspect="1"/>
          </p:cNvPicPr>
          <p:nvPr/>
        </p:nvPicPr>
        <p:blipFill>
          <a:blip r:embed="rId13"/>
          <a:stretch>
            <a:fillRect/>
          </a:stretch>
        </p:blipFill>
        <p:spPr>
          <a:xfrm>
            <a:off x="6815271" y="5095560"/>
            <a:ext cx="10657188" cy="1195388"/>
          </a:xfrm>
          <a:prstGeom prst="rect">
            <a:avLst/>
          </a:prstGeom>
          <a:ln w="38100">
            <a:solidFill>
              <a:srgbClr val="FF0000"/>
            </a:solidFill>
          </a:ln>
        </p:spPr>
      </p:pic>
      <p:sp>
        <p:nvSpPr>
          <p:cNvPr id="26" name="矩形 25">
            <a:extLst>
              <a:ext uri="{FF2B5EF4-FFF2-40B4-BE49-F238E27FC236}">
                <a16:creationId xmlns:a16="http://schemas.microsoft.com/office/drawing/2014/main" id="{DB4A0323-FBAA-4C60-A42A-0F51DFBA4F06}"/>
              </a:ext>
            </a:extLst>
          </p:cNvPr>
          <p:cNvSpPr/>
          <p:nvPr/>
        </p:nvSpPr>
        <p:spPr>
          <a:xfrm>
            <a:off x="8161967" y="7886701"/>
            <a:ext cx="5299574" cy="61469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a:extLst>
              <a:ext uri="{FF2B5EF4-FFF2-40B4-BE49-F238E27FC236}">
                <a16:creationId xmlns:a16="http://schemas.microsoft.com/office/drawing/2014/main" id="{C6367844-34EE-4FF5-9125-1419E5355620}"/>
              </a:ext>
            </a:extLst>
          </p:cNvPr>
          <p:cNvCxnSpPr>
            <a:cxnSpLocks/>
          </p:cNvCxnSpPr>
          <p:nvPr/>
        </p:nvCxnSpPr>
        <p:spPr>
          <a:xfrm flipH="1" flipV="1">
            <a:off x="6831181" y="6364593"/>
            <a:ext cx="1329112" cy="1482797"/>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4B5C6088-59B4-46BF-8D76-FD9297EFAE7A}"/>
              </a:ext>
            </a:extLst>
          </p:cNvPr>
          <p:cNvCxnSpPr>
            <a:cxnSpLocks/>
          </p:cNvCxnSpPr>
          <p:nvPr/>
        </p:nvCxnSpPr>
        <p:spPr>
          <a:xfrm flipV="1">
            <a:off x="13461541" y="6300578"/>
            <a:ext cx="4010918" cy="1586123"/>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223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C7C7514D-A882-4423-A208-EB961BCB5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311777" y="2681821"/>
            <a:ext cx="13664447" cy="3340352"/>
          </a:xfrm>
          <a:prstGeom prst="rect">
            <a:avLst/>
          </a:prstGeom>
        </p:spPr>
        <p:txBody>
          <a:bodyPr lIns="0" tIns="0" rIns="0" bIns="0" rtlCol="0" anchor="t">
            <a:spAutoFit/>
          </a:bodyPr>
          <a:lstStyle/>
          <a:p>
            <a:pPr algn="ctr">
              <a:lnSpc>
                <a:spcPts val="8559"/>
              </a:lnSpc>
            </a:pPr>
            <a:r>
              <a:rPr lang="en-US" sz="7999" dirty="0">
                <a:solidFill>
                  <a:srgbClr val="FFFFFF"/>
                </a:solidFill>
                <a:latin typeface="Poppins Bold"/>
              </a:rPr>
              <a:t>PART 5</a:t>
            </a:r>
          </a:p>
          <a:p>
            <a:pPr algn="ctr">
              <a:lnSpc>
                <a:spcPts val="8559"/>
              </a:lnSpc>
            </a:pPr>
            <a:endParaRPr lang="en-US" sz="7999" dirty="0">
              <a:solidFill>
                <a:srgbClr val="FFFFFF"/>
              </a:solidFill>
              <a:latin typeface="Poppins Bold"/>
            </a:endParaRPr>
          </a:p>
          <a:p>
            <a:pPr algn="ctr">
              <a:lnSpc>
                <a:spcPts val="8345"/>
              </a:lnSpc>
            </a:pPr>
            <a:r>
              <a:rPr lang="en-US" sz="7799" dirty="0">
                <a:solidFill>
                  <a:srgbClr val="FFFFFF"/>
                </a:solidFill>
                <a:latin typeface="Poppins Bold"/>
              </a:rPr>
              <a:t>Object Detection</a:t>
            </a:r>
          </a:p>
        </p:txBody>
      </p:sp>
      <p:sp>
        <p:nvSpPr>
          <p:cNvPr id="12" name="Freeform 12"/>
          <p:cNvSpPr/>
          <p:nvPr/>
        </p:nvSpPr>
        <p:spPr>
          <a:xfrm>
            <a:off x="-744683" y="3428669"/>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4" name="TextBox 14"/>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5" name="TextBox 15"/>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6" name="TextBox 16"/>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7" name="TextBox 17"/>
          <p:cNvSpPr txBox="1"/>
          <p:nvPr/>
        </p:nvSpPr>
        <p:spPr>
          <a:xfrm>
            <a:off x="1488140" y="9050337"/>
            <a:ext cx="6985577"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Medium"/>
              </a:rPr>
              <a:t>National Yunlin University of Science and Technology</a:t>
            </a:r>
          </a:p>
        </p:txBody>
      </p:sp>
      <p:sp>
        <p:nvSpPr>
          <p:cNvPr id="18" name="TextBox 18"/>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19" name="Freeform 19"/>
          <p:cNvSpPr/>
          <p:nvPr/>
        </p:nvSpPr>
        <p:spPr>
          <a:xfrm flipH="1" flipV="1">
            <a:off x="13763324" y="6770189"/>
            <a:ext cx="5447285" cy="891374"/>
          </a:xfrm>
          <a:custGeom>
            <a:avLst/>
            <a:gdLst/>
            <a:ahLst/>
            <a:cxnLst/>
            <a:rect l="l" t="t" r="r" b="b"/>
            <a:pathLst>
              <a:path w="5447285" h="891374">
                <a:moveTo>
                  <a:pt x="5447285" y="891374"/>
                </a:moveTo>
                <a:lnTo>
                  <a:pt x="0" y="891374"/>
                </a:lnTo>
                <a:lnTo>
                  <a:pt x="0" y="0"/>
                </a:lnTo>
                <a:lnTo>
                  <a:pt x="5447285" y="0"/>
                </a:lnTo>
                <a:lnTo>
                  <a:pt x="5447285" y="891374"/>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30B9512D-D26F-427C-8819-CC07D8A02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8700" y="8743950"/>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18394"/>
            <a:ext cx="11391900" cy="791370"/>
          </a:xfrm>
          <a:prstGeom prst="rect">
            <a:avLst/>
          </a:prstGeom>
        </p:spPr>
        <p:txBody>
          <a:bodyPr wrap="square" lIns="0" tIns="0" rIns="0" bIns="0" rtlCol="0" anchor="t">
            <a:spAutoFit/>
          </a:bodyPr>
          <a:lstStyle/>
          <a:p>
            <a:pPr algn="l">
              <a:lnSpc>
                <a:spcPts val="6099"/>
              </a:lnSpc>
            </a:pPr>
            <a:r>
              <a:rPr lang="en-US" sz="5700" dirty="0">
                <a:solidFill>
                  <a:srgbClr val="FFFFFF"/>
                </a:solidFill>
                <a:latin typeface="Poppins Bold"/>
              </a:rPr>
              <a:t>Object Detection – YOLO_API</a:t>
            </a:r>
          </a:p>
        </p:txBody>
      </p:sp>
      <p:sp>
        <p:nvSpPr>
          <p:cNvPr id="21" name="TextBox 21"/>
          <p:cNvSpPr txBox="1"/>
          <p:nvPr/>
        </p:nvSpPr>
        <p:spPr>
          <a:xfrm>
            <a:off x="1028700" y="2817379"/>
            <a:ext cx="12915900" cy="677108"/>
          </a:xfrm>
          <a:prstGeom prst="rect">
            <a:avLst/>
          </a:prstGeom>
        </p:spPr>
        <p:txBody>
          <a:bodyPr wrap="square" lIns="0" tIns="0" rIns="0" bIns="0" rtlCol="0" anchor="t">
            <a:spAutoFit/>
          </a:bodyPr>
          <a:lstStyle/>
          <a:p>
            <a:r>
              <a:rPr lang="en-US" altLang="zh-TW" sz="2200" b="0" i="0" u="none" strike="noStrike" baseline="0" dirty="0">
                <a:solidFill>
                  <a:schemeClr val="bg1"/>
                </a:solidFill>
                <a:latin typeface="Poppins" panose="00000500000000000000" pitchFamily="2" charset="0"/>
                <a:cs typeface="Poppins" panose="00000500000000000000" pitchFamily="2" charset="0"/>
              </a:rPr>
              <a:t>Download yolo API</a:t>
            </a:r>
          </a:p>
          <a:p>
            <a:r>
              <a:rPr lang="en-US" altLang="zh-TW" sz="2200" b="0" i="0" u="none" strike="noStrike" baseline="0" dirty="0">
                <a:solidFill>
                  <a:schemeClr val="bg1"/>
                </a:solidFill>
                <a:latin typeface="Poppins" panose="00000500000000000000" pitchFamily="2" charset="0"/>
                <a:cs typeface="Poppins" panose="00000500000000000000" pitchFamily="2" charset="0"/>
              </a:rPr>
              <a:t>•https://drive.google.com/file/d/1mmYRg-2oiYETzal3LzM-ynkEPKKoQbkz/</a:t>
            </a:r>
            <a:r>
              <a:rPr lang="en-US" altLang="zh-TW" sz="2200" b="0" i="0" u="none" strike="noStrike" baseline="0" dirty="0" err="1">
                <a:solidFill>
                  <a:schemeClr val="bg1"/>
                </a:solidFill>
                <a:latin typeface="Poppins" panose="00000500000000000000" pitchFamily="2" charset="0"/>
                <a:cs typeface="Poppins" panose="00000500000000000000" pitchFamily="2" charset="0"/>
              </a:rPr>
              <a:t>view?usp</a:t>
            </a:r>
            <a:r>
              <a:rPr lang="en-US" altLang="zh-TW" sz="2200" b="0" i="0" u="none" strike="noStrike" baseline="0" dirty="0">
                <a:solidFill>
                  <a:schemeClr val="bg1"/>
                </a:solidFill>
                <a:latin typeface="Poppins" panose="00000500000000000000" pitchFamily="2" charset="0"/>
                <a:cs typeface="Poppins" panose="00000500000000000000" pitchFamily="2" charset="0"/>
              </a:rPr>
              <a:t>=sharing</a:t>
            </a:r>
          </a:p>
        </p:txBody>
      </p:sp>
      <p:sp>
        <p:nvSpPr>
          <p:cNvPr id="22" name="Freeform 22"/>
          <p:cNvSpPr/>
          <p:nvPr/>
        </p:nvSpPr>
        <p:spPr>
          <a:xfrm>
            <a:off x="5364469" y="7401701"/>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pic>
        <p:nvPicPr>
          <p:cNvPr id="27" name="圖片 26">
            <a:extLst>
              <a:ext uri="{FF2B5EF4-FFF2-40B4-BE49-F238E27FC236}">
                <a16:creationId xmlns:a16="http://schemas.microsoft.com/office/drawing/2014/main" id="{B05A6240-E2AE-4E04-97EB-AB1F6938D5FE}"/>
              </a:ext>
            </a:extLst>
          </p:cNvPr>
          <p:cNvPicPr>
            <a:picLocks noChangeAspect="1"/>
          </p:cNvPicPr>
          <p:nvPr/>
        </p:nvPicPr>
        <p:blipFill>
          <a:blip r:embed="rId11"/>
          <a:stretch>
            <a:fillRect/>
          </a:stretch>
        </p:blipFill>
        <p:spPr>
          <a:xfrm>
            <a:off x="1028700" y="3669176"/>
            <a:ext cx="12449262" cy="3355596"/>
          </a:xfrm>
          <a:prstGeom prst="rect">
            <a:avLst/>
          </a:prstGeom>
        </p:spPr>
      </p:pic>
      <p:pic>
        <p:nvPicPr>
          <p:cNvPr id="25" name="圖片 24">
            <a:extLst>
              <a:ext uri="{FF2B5EF4-FFF2-40B4-BE49-F238E27FC236}">
                <a16:creationId xmlns:a16="http://schemas.microsoft.com/office/drawing/2014/main" id="{E4E07764-6737-48A1-9653-7C9637DAD998}"/>
              </a:ext>
            </a:extLst>
          </p:cNvPr>
          <p:cNvPicPr>
            <a:picLocks noChangeAspect="1"/>
          </p:cNvPicPr>
          <p:nvPr/>
        </p:nvPicPr>
        <p:blipFill>
          <a:blip r:embed="rId12"/>
          <a:stretch>
            <a:fillRect/>
          </a:stretch>
        </p:blipFill>
        <p:spPr>
          <a:xfrm>
            <a:off x="8229600" y="5146946"/>
            <a:ext cx="7562850" cy="2981325"/>
          </a:xfrm>
          <a:prstGeom prst="rect">
            <a:avLst/>
          </a:prstGeom>
        </p:spPr>
      </p:pic>
      <p:sp>
        <p:nvSpPr>
          <p:cNvPr id="28" name="矩形 27">
            <a:extLst>
              <a:ext uri="{FF2B5EF4-FFF2-40B4-BE49-F238E27FC236}">
                <a16:creationId xmlns:a16="http://schemas.microsoft.com/office/drawing/2014/main" id="{7CF47BA3-2465-46F4-8FC0-86594FCDD20C}"/>
              </a:ext>
            </a:extLst>
          </p:cNvPr>
          <p:cNvSpPr/>
          <p:nvPr/>
        </p:nvSpPr>
        <p:spPr>
          <a:xfrm>
            <a:off x="8311994" y="7564299"/>
            <a:ext cx="7398061" cy="391508"/>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單箭頭接點 29">
            <a:extLst>
              <a:ext uri="{FF2B5EF4-FFF2-40B4-BE49-F238E27FC236}">
                <a16:creationId xmlns:a16="http://schemas.microsoft.com/office/drawing/2014/main" id="{009E9165-B871-4BAB-BCB4-3416C75395C9}"/>
              </a:ext>
            </a:extLst>
          </p:cNvPr>
          <p:cNvCxnSpPr>
            <a:stCxn id="28" idx="0"/>
          </p:cNvCxnSpPr>
          <p:nvPr/>
        </p:nvCxnSpPr>
        <p:spPr>
          <a:xfrm flipV="1">
            <a:off x="12011025" y="4610100"/>
            <a:ext cx="104775" cy="29541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8BFA8090-DBBD-4CCE-9009-4E8295283CE2}"/>
              </a:ext>
            </a:extLst>
          </p:cNvPr>
          <p:cNvSpPr/>
          <p:nvPr/>
        </p:nvSpPr>
        <p:spPr>
          <a:xfrm>
            <a:off x="11839575" y="4262222"/>
            <a:ext cx="733425" cy="340779"/>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76341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30B9512D-D26F-427C-8819-CC07D8A02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8700" y="8743950"/>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18394"/>
            <a:ext cx="11391900" cy="791370"/>
          </a:xfrm>
          <a:prstGeom prst="rect">
            <a:avLst/>
          </a:prstGeom>
        </p:spPr>
        <p:txBody>
          <a:bodyPr wrap="square" lIns="0" tIns="0" rIns="0" bIns="0" rtlCol="0" anchor="t">
            <a:spAutoFit/>
          </a:bodyPr>
          <a:lstStyle/>
          <a:p>
            <a:pPr algn="l">
              <a:lnSpc>
                <a:spcPts val="6099"/>
              </a:lnSpc>
            </a:pPr>
            <a:r>
              <a:rPr lang="en-US" sz="5700" dirty="0">
                <a:solidFill>
                  <a:srgbClr val="FFFFFF"/>
                </a:solidFill>
                <a:latin typeface="Poppins Bold"/>
              </a:rPr>
              <a:t>Object Detection – YOLO_API</a:t>
            </a:r>
          </a:p>
        </p:txBody>
      </p:sp>
      <p:sp>
        <p:nvSpPr>
          <p:cNvPr id="21" name="TextBox 21"/>
          <p:cNvSpPr txBox="1"/>
          <p:nvPr/>
        </p:nvSpPr>
        <p:spPr>
          <a:xfrm>
            <a:off x="1028700" y="2817379"/>
            <a:ext cx="12915900" cy="338426"/>
          </a:xfrm>
          <a:prstGeom prst="rect">
            <a:avLst/>
          </a:prstGeom>
        </p:spPr>
        <p:txBody>
          <a:bodyPr wrap="square" lIns="0" tIns="0" rIns="0" bIns="0" rtlCol="0" anchor="t">
            <a:spAutoFit/>
          </a:bodyPr>
          <a:lstStyle/>
          <a:p>
            <a:r>
              <a:rPr lang="en-US" altLang="zh-TW" sz="2199" dirty="0">
                <a:solidFill>
                  <a:srgbClr val="FFFFFF"/>
                </a:solidFill>
                <a:latin typeface="Poppins"/>
              </a:rPr>
              <a:t>Extract yolo_API.zip file</a:t>
            </a:r>
            <a:endParaRPr lang="en-US" altLang="zh-TW" sz="2200" b="0" i="0" u="none" strike="noStrike" baseline="0" dirty="0">
              <a:solidFill>
                <a:schemeClr val="bg1"/>
              </a:solidFill>
              <a:latin typeface="Poppins" panose="00000500000000000000" pitchFamily="2" charset="0"/>
              <a:cs typeface="Poppins" panose="00000500000000000000" pitchFamily="2" charset="0"/>
            </a:endParaRPr>
          </a:p>
        </p:txBody>
      </p:sp>
      <p:sp>
        <p:nvSpPr>
          <p:cNvPr id="22" name="Freeform 22"/>
          <p:cNvSpPr/>
          <p:nvPr/>
        </p:nvSpPr>
        <p:spPr>
          <a:xfrm>
            <a:off x="5364469" y="7401701"/>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pic>
        <p:nvPicPr>
          <p:cNvPr id="33" name="圖片 32">
            <a:extLst>
              <a:ext uri="{FF2B5EF4-FFF2-40B4-BE49-F238E27FC236}">
                <a16:creationId xmlns:a16="http://schemas.microsoft.com/office/drawing/2014/main" id="{499389B9-480F-4AFB-8F66-40B9A2D99644}"/>
              </a:ext>
            </a:extLst>
          </p:cNvPr>
          <p:cNvPicPr>
            <a:picLocks noChangeAspect="1"/>
          </p:cNvPicPr>
          <p:nvPr/>
        </p:nvPicPr>
        <p:blipFill>
          <a:blip r:embed="rId11"/>
          <a:stretch>
            <a:fillRect/>
          </a:stretch>
        </p:blipFill>
        <p:spPr>
          <a:xfrm>
            <a:off x="1028700" y="3389507"/>
            <a:ext cx="12113703" cy="4974672"/>
          </a:xfrm>
          <a:prstGeom prst="rect">
            <a:avLst/>
          </a:prstGeom>
        </p:spPr>
      </p:pic>
      <p:sp>
        <p:nvSpPr>
          <p:cNvPr id="28" name="矩形 27">
            <a:extLst>
              <a:ext uri="{FF2B5EF4-FFF2-40B4-BE49-F238E27FC236}">
                <a16:creationId xmlns:a16="http://schemas.microsoft.com/office/drawing/2014/main" id="{7CF47BA3-2465-46F4-8FC0-86594FCDD20C}"/>
              </a:ext>
            </a:extLst>
          </p:cNvPr>
          <p:cNvSpPr/>
          <p:nvPr/>
        </p:nvSpPr>
        <p:spPr>
          <a:xfrm>
            <a:off x="963841" y="6624449"/>
            <a:ext cx="1779360" cy="391508"/>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8BFA8090-DBBD-4CCE-9009-4E8295283CE2}"/>
              </a:ext>
            </a:extLst>
          </p:cNvPr>
          <p:cNvSpPr/>
          <p:nvPr/>
        </p:nvSpPr>
        <p:spPr>
          <a:xfrm>
            <a:off x="11201400" y="5400261"/>
            <a:ext cx="733425" cy="340779"/>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5" name="圖片 34">
            <a:extLst>
              <a:ext uri="{FF2B5EF4-FFF2-40B4-BE49-F238E27FC236}">
                <a16:creationId xmlns:a16="http://schemas.microsoft.com/office/drawing/2014/main" id="{AD26F45B-4C3E-45A7-A5DB-3416444F835F}"/>
              </a:ext>
            </a:extLst>
          </p:cNvPr>
          <p:cNvPicPr>
            <a:picLocks noChangeAspect="1"/>
          </p:cNvPicPr>
          <p:nvPr/>
        </p:nvPicPr>
        <p:blipFill>
          <a:blip r:embed="rId12"/>
          <a:stretch>
            <a:fillRect/>
          </a:stretch>
        </p:blipFill>
        <p:spPr>
          <a:xfrm>
            <a:off x="7486650" y="6210876"/>
            <a:ext cx="9922133" cy="1256167"/>
          </a:xfrm>
          <a:prstGeom prst="rect">
            <a:avLst/>
          </a:prstGeom>
        </p:spPr>
      </p:pic>
      <p:pic>
        <p:nvPicPr>
          <p:cNvPr id="37" name="圖片 36">
            <a:extLst>
              <a:ext uri="{FF2B5EF4-FFF2-40B4-BE49-F238E27FC236}">
                <a16:creationId xmlns:a16="http://schemas.microsoft.com/office/drawing/2014/main" id="{2B80606B-D86F-4BB0-A2E2-999B875560B3}"/>
              </a:ext>
            </a:extLst>
          </p:cNvPr>
          <p:cNvPicPr>
            <a:picLocks noChangeAspect="1"/>
          </p:cNvPicPr>
          <p:nvPr/>
        </p:nvPicPr>
        <p:blipFill>
          <a:blip r:embed="rId13"/>
          <a:stretch>
            <a:fillRect/>
          </a:stretch>
        </p:blipFill>
        <p:spPr>
          <a:xfrm>
            <a:off x="7486650" y="8013084"/>
            <a:ext cx="10308494" cy="454787"/>
          </a:xfrm>
          <a:prstGeom prst="rect">
            <a:avLst/>
          </a:prstGeom>
        </p:spPr>
      </p:pic>
      <p:cxnSp>
        <p:nvCxnSpPr>
          <p:cNvPr id="39" name="直線單箭頭接點 38">
            <a:extLst>
              <a:ext uri="{FF2B5EF4-FFF2-40B4-BE49-F238E27FC236}">
                <a16:creationId xmlns:a16="http://schemas.microsoft.com/office/drawing/2014/main" id="{D3E35229-AEE8-4D4F-B977-645CDF6A7260}"/>
              </a:ext>
            </a:extLst>
          </p:cNvPr>
          <p:cNvCxnSpPr>
            <a:stCxn id="31" idx="2"/>
            <a:endCxn id="35" idx="0"/>
          </p:cNvCxnSpPr>
          <p:nvPr/>
        </p:nvCxnSpPr>
        <p:spPr>
          <a:xfrm>
            <a:off x="11568113" y="5741040"/>
            <a:ext cx="879604" cy="4698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F46064C9-035E-4B77-9039-1396A080CF2C}"/>
              </a:ext>
            </a:extLst>
          </p:cNvPr>
          <p:cNvCxnSpPr>
            <a:cxnSpLocks/>
            <a:stCxn id="35" idx="2"/>
          </p:cNvCxnSpPr>
          <p:nvPr/>
        </p:nvCxnSpPr>
        <p:spPr>
          <a:xfrm>
            <a:off x="12447717" y="7467043"/>
            <a:ext cx="193180" cy="5301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30B9512D-D26F-427C-8819-CC07D8A02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8700" y="8743950"/>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18394"/>
            <a:ext cx="11391900" cy="791370"/>
          </a:xfrm>
          <a:prstGeom prst="rect">
            <a:avLst/>
          </a:prstGeom>
        </p:spPr>
        <p:txBody>
          <a:bodyPr wrap="square" lIns="0" tIns="0" rIns="0" bIns="0" rtlCol="0" anchor="t">
            <a:spAutoFit/>
          </a:bodyPr>
          <a:lstStyle/>
          <a:p>
            <a:pPr algn="l">
              <a:lnSpc>
                <a:spcPts val="6099"/>
              </a:lnSpc>
            </a:pPr>
            <a:r>
              <a:rPr lang="en-US" sz="5700" dirty="0">
                <a:solidFill>
                  <a:srgbClr val="FFFFFF"/>
                </a:solidFill>
                <a:latin typeface="Poppins Bold"/>
              </a:rPr>
              <a:t>Object Detection – YOLO_API</a:t>
            </a:r>
          </a:p>
        </p:txBody>
      </p:sp>
      <p:sp>
        <p:nvSpPr>
          <p:cNvPr id="21" name="TextBox 21"/>
          <p:cNvSpPr txBox="1"/>
          <p:nvPr/>
        </p:nvSpPr>
        <p:spPr>
          <a:xfrm>
            <a:off x="1028700" y="2817379"/>
            <a:ext cx="12915900" cy="338426"/>
          </a:xfrm>
          <a:prstGeom prst="rect">
            <a:avLst/>
          </a:prstGeom>
        </p:spPr>
        <p:txBody>
          <a:bodyPr wrap="square" lIns="0" tIns="0" rIns="0" bIns="0" rtlCol="0" anchor="t">
            <a:spAutoFit/>
          </a:bodyPr>
          <a:lstStyle/>
          <a:p>
            <a:r>
              <a:rPr lang="en-US" altLang="zh-TW" sz="2199" dirty="0">
                <a:solidFill>
                  <a:srgbClr val="FFFFFF"/>
                </a:solidFill>
                <a:latin typeface="Poppins"/>
              </a:rPr>
              <a:t>Run elf_compile.sh and use </a:t>
            </a:r>
            <a:r>
              <a:rPr lang="en-US" altLang="zh-TW" sz="2199" dirty="0" err="1">
                <a:solidFill>
                  <a:srgbClr val="FFFFFF"/>
                </a:solidFill>
                <a:latin typeface="Poppins"/>
              </a:rPr>
              <a:t>makefile</a:t>
            </a:r>
            <a:r>
              <a:rPr lang="en-US" altLang="zh-TW" sz="2199" dirty="0">
                <a:solidFill>
                  <a:srgbClr val="FFFFFF"/>
                </a:solidFill>
                <a:latin typeface="Poppins"/>
              </a:rPr>
              <a:t> to compile the code.</a:t>
            </a:r>
            <a:endParaRPr lang="en-US" altLang="zh-TW" sz="2200" b="0" i="0" u="none" strike="noStrike" baseline="0" dirty="0">
              <a:solidFill>
                <a:schemeClr val="bg1"/>
              </a:solidFill>
              <a:latin typeface="Poppins" panose="00000500000000000000" pitchFamily="2" charset="0"/>
              <a:cs typeface="Poppins" panose="00000500000000000000" pitchFamily="2" charset="0"/>
            </a:endParaRPr>
          </a:p>
        </p:txBody>
      </p:sp>
      <p:sp>
        <p:nvSpPr>
          <p:cNvPr id="22" name="Freeform 22"/>
          <p:cNvSpPr/>
          <p:nvPr/>
        </p:nvSpPr>
        <p:spPr>
          <a:xfrm>
            <a:off x="5364469" y="7401701"/>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pic>
        <p:nvPicPr>
          <p:cNvPr id="7" name="圖片 6">
            <a:extLst>
              <a:ext uri="{FF2B5EF4-FFF2-40B4-BE49-F238E27FC236}">
                <a16:creationId xmlns:a16="http://schemas.microsoft.com/office/drawing/2014/main" id="{197DB754-6FC4-49A1-A4A1-F00CB52BB3E4}"/>
              </a:ext>
            </a:extLst>
          </p:cNvPr>
          <p:cNvPicPr>
            <a:picLocks noChangeAspect="1"/>
          </p:cNvPicPr>
          <p:nvPr/>
        </p:nvPicPr>
        <p:blipFill>
          <a:blip r:embed="rId11"/>
          <a:stretch>
            <a:fillRect/>
          </a:stretch>
        </p:blipFill>
        <p:spPr>
          <a:xfrm>
            <a:off x="1028700" y="3336382"/>
            <a:ext cx="12080147" cy="2357306"/>
          </a:xfrm>
          <a:prstGeom prst="rect">
            <a:avLst/>
          </a:prstGeom>
        </p:spPr>
      </p:pic>
      <p:pic>
        <p:nvPicPr>
          <p:cNvPr id="26" name="圖片 25">
            <a:extLst>
              <a:ext uri="{FF2B5EF4-FFF2-40B4-BE49-F238E27FC236}">
                <a16:creationId xmlns:a16="http://schemas.microsoft.com/office/drawing/2014/main" id="{45DA64BB-D842-4FC6-AED9-AC5C4FC0EA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6880" y="5925886"/>
            <a:ext cx="12080146" cy="381844"/>
          </a:xfrm>
          <a:prstGeom prst="rect">
            <a:avLst/>
          </a:prstGeom>
        </p:spPr>
      </p:pic>
      <p:pic>
        <p:nvPicPr>
          <p:cNvPr id="29" name="圖片 28">
            <a:extLst>
              <a:ext uri="{FF2B5EF4-FFF2-40B4-BE49-F238E27FC236}">
                <a16:creationId xmlns:a16="http://schemas.microsoft.com/office/drawing/2014/main" id="{B4A79DB0-40D5-4B98-92F1-7218E2007AD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6880" y="6443415"/>
            <a:ext cx="12280458" cy="2030237"/>
          </a:xfrm>
          <a:prstGeom prst="rect">
            <a:avLst/>
          </a:prstGeom>
        </p:spPr>
      </p:pic>
    </p:spTree>
    <p:extLst>
      <p:ext uri="{BB962C8B-B14F-4D97-AF65-F5344CB8AC3E}">
        <p14:creationId xmlns:p14="http://schemas.microsoft.com/office/powerpoint/2010/main" val="18888586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30B9512D-D26F-427C-8819-CC07D8A02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8700" y="8743950"/>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18394"/>
            <a:ext cx="15887700" cy="791370"/>
          </a:xfrm>
          <a:prstGeom prst="rect">
            <a:avLst/>
          </a:prstGeom>
        </p:spPr>
        <p:txBody>
          <a:bodyPr wrap="square" lIns="0" tIns="0" rIns="0" bIns="0" rtlCol="0" anchor="t">
            <a:spAutoFit/>
          </a:bodyPr>
          <a:lstStyle/>
          <a:p>
            <a:pPr algn="l">
              <a:lnSpc>
                <a:spcPts val="6099"/>
              </a:lnSpc>
            </a:pPr>
            <a:r>
              <a:rPr lang="en-US" sz="5700" dirty="0">
                <a:solidFill>
                  <a:srgbClr val="FFFFFF"/>
                </a:solidFill>
                <a:latin typeface="Poppins Bold"/>
              </a:rPr>
              <a:t>Object Detection – YOLOv4_test.cpp</a:t>
            </a:r>
          </a:p>
        </p:txBody>
      </p:sp>
      <p:sp>
        <p:nvSpPr>
          <p:cNvPr id="22" name="Freeform 22"/>
          <p:cNvSpPr/>
          <p:nvPr/>
        </p:nvSpPr>
        <p:spPr>
          <a:xfrm>
            <a:off x="5364469" y="7401701"/>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25" name="Freeform 11">
            <a:extLst>
              <a:ext uri="{FF2B5EF4-FFF2-40B4-BE49-F238E27FC236}">
                <a16:creationId xmlns:a16="http://schemas.microsoft.com/office/drawing/2014/main" id="{FC6E30E9-2D52-4181-9C28-1B3AB472E7A0}"/>
              </a:ext>
            </a:extLst>
          </p:cNvPr>
          <p:cNvSpPr/>
          <p:nvPr/>
        </p:nvSpPr>
        <p:spPr>
          <a:xfrm>
            <a:off x="1733550" y="2760573"/>
            <a:ext cx="14921800" cy="5757939"/>
          </a:xfrm>
          <a:custGeom>
            <a:avLst/>
            <a:gdLst/>
            <a:ahLst/>
            <a:cxnLst/>
            <a:rect l="l" t="t" r="r" b="b"/>
            <a:pathLst>
              <a:path w="14921800" h="5757939">
                <a:moveTo>
                  <a:pt x="0" y="0"/>
                </a:moveTo>
                <a:lnTo>
                  <a:pt x="14921799" y="0"/>
                </a:lnTo>
                <a:lnTo>
                  <a:pt x="14921799" y="5757940"/>
                </a:lnTo>
                <a:lnTo>
                  <a:pt x="0" y="5757940"/>
                </a:lnTo>
                <a:lnTo>
                  <a:pt x="0" y="0"/>
                </a:lnTo>
                <a:close/>
              </a:path>
            </a:pathLst>
          </a:custGeom>
          <a:blipFill>
            <a:blip r:embed="rId11"/>
            <a:stretch>
              <a:fillRect t="-44058" b="-35394"/>
            </a:stretch>
          </a:blipFill>
        </p:spPr>
      </p:sp>
      <p:pic>
        <p:nvPicPr>
          <p:cNvPr id="6" name="圖片 5">
            <a:extLst>
              <a:ext uri="{FF2B5EF4-FFF2-40B4-BE49-F238E27FC236}">
                <a16:creationId xmlns:a16="http://schemas.microsoft.com/office/drawing/2014/main" id="{C999E6E3-1768-4FBA-A378-1E6F6B3E0EE7}"/>
              </a:ext>
            </a:extLst>
          </p:cNvPr>
          <p:cNvPicPr>
            <a:picLocks noChangeAspect="1"/>
          </p:cNvPicPr>
          <p:nvPr/>
        </p:nvPicPr>
        <p:blipFill>
          <a:blip r:embed="rId12"/>
          <a:stretch>
            <a:fillRect/>
          </a:stretch>
        </p:blipFill>
        <p:spPr>
          <a:xfrm>
            <a:off x="6417008" y="2868278"/>
            <a:ext cx="5447285" cy="5340675"/>
          </a:xfrm>
          <a:prstGeom prst="rect">
            <a:avLst/>
          </a:prstGeom>
        </p:spPr>
      </p:pic>
    </p:spTree>
    <p:extLst>
      <p:ext uri="{BB962C8B-B14F-4D97-AF65-F5344CB8AC3E}">
        <p14:creationId xmlns:p14="http://schemas.microsoft.com/office/powerpoint/2010/main" val="27051775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30B9512D-D26F-427C-8819-CC07D8A02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8700" y="8743950"/>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18394"/>
            <a:ext cx="11391900" cy="791370"/>
          </a:xfrm>
          <a:prstGeom prst="rect">
            <a:avLst/>
          </a:prstGeom>
        </p:spPr>
        <p:txBody>
          <a:bodyPr wrap="square" lIns="0" tIns="0" rIns="0" bIns="0" rtlCol="0" anchor="t">
            <a:spAutoFit/>
          </a:bodyPr>
          <a:lstStyle/>
          <a:p>
            <a:pPr algn="l">
              <a:lnSpc>
                <a:spcPts val="6099"/>
              </a:lnSpc>
            </a:pPr>
            <a:r>
              <a:rPr lang="en-US" sz="5700" dirty="0">
                <a:solidFill>
                  <a:srgbClr val="FFFFFF"/>
                </a:solidFill>
                <a:latin typeface="Poppins Bold"/>
              </a:rPr>
              <a:t>Object Detection – dog.jpg</a:t>
            </a:r>
          </a:p>
        </p:txBody>
      </p:sp>
      <p:sp>
        <p:nvSpPr>
          <p:cNvPr id="22" name="Freeform 22"/>
          <p:cNvSpPr/>
          <p:nvPr/>
        </p:nvSpPr>
        <p:spPr>
          <a:xfrm>
            <a:off x="5364469" y="7401701"/>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29" name="TextBox 21">
            <a:extLst>
              <a:ext uri="{FF2B5EF4-FFF2-40B4-BE49-F238E27FC236}">
                <a16:creationId xmlns:a16="http://schemas.microsoft.com/office/drawing/2014/main" id="{EC88EC43-A910-41BB-A806-AF5D82A0059C}"/>
              </a:ext>
            </a:extLst>
          </p:cNvPr>
          <p:cNvSpPr txBox="1"/>
          <p:nvPr/>
        </p:nvSpPr>
        <p:spPr>
          <a:xfrm>
            <a:off x="1028700" y="2817379"/>
            <a:ext cx="7333201" cy="3046603"/>
          </a:xfrm>
          <a:prstGeom prst="rect">
            <a:avLst/>
          </a:prstGeom>
        </p:spPr>
        <p:txBody>
          <a:bodyPr wrap="square" lIns="0" tIns="0" rIns="0" bIns="0" rtlCol="0" anchor="t">
            <a:spAutoFit/>
          </a:bodyPr>
          <a:lstStyle/>
          <a:p>
            <a:r>
              <a:rPr lang="en-US" altLang="zh-TW" sz="2199" dirty="0">
                <a:solidFill>
                  <a:srgbClr val="FFFFFF"/>
                </a:solidFill>
                <a:latin typeface="Poppins"/>
              </a:rPr>
              <a:t>We made full use of the YOLOv4_test.cpp program to print out the detected information.</a:t>
            </a:r>
          </a:p>
          <a:p>
            <a:endParaRPr lang="en-US" altLang="zh-TW" sz="2199" b="0" i="0" u="none" strike="noStrike" baseline="0" dirty="0">
              <a:solidFill>
                <a:srgbClr val="FFFFFF"/>
              </a:solidFill>
              <a:latin typeface="Poppins"/>
              <a:cs typeface="Poppins" panose="00000500000000000000" pitchFamily="2" charset="0"/>
            </a:endParaRPr>
          </a:p>
          <a:p>
            <a:r>
              <a:rPr lang="en-US" altLang="zh-TW" sz="2200" b="0" i="0" u="none" strike="noStrike" baseline="0" dirty="0" err="1">
                <a:solidFill>
                  <a:schemeClr val="bg1"/>
                </a:solidFill>
                <a:latin typeface="Poppins" panose="00000500000000000000" pitchFamily="2" charset="0"/>
                <a:cs typeface="Poppins" panose="00000500000000000000" pitchFamily="2" charset="0"/>
              </a:rPr>
              <a:t>xmin</a:t>
            </a:r>
            <a:r>
              <a:rPr lang="en-US" altLang="zh-TW" sz="2200" b="0" i="0" u="none" strike="noStrike" baseline="0" dirty="0">
                <a:solidFill>
                  <a:schemeClr val="bg1"/>
                </a:solidFill>
                <a:latin typeface="Poppins" panose="00000500000000000000" pitchFamily="2" charset="0"/>
                <a:cs typeface="Poppins" panose="00000500000000000000" pitchFamily="2" charset="0"/>
              </a:rPr>
              <a:t>, </a:t>
            </a:r>
            <a:r>
              <a:rPr lang="en-US" altLang="zh-TW" sz="2200" b="0" i="0" u="none" strike="noStrike" baseline="0" dirty="0" err="1">
                <a:solidFill>
                  <a:schemeClr val="bg1"/>
                </a:solidFill>
                <a:latin typeface="Poppins" panose="00000500000000000000" pitchFamily="2" charset="0"/>
                <a:cs typeface="Poppins" panose="00000500000000000000" pitchFamily="2" charset="0"/>
              </a:rPr>
              <a:t>ymin</a:t>
            </a:r>
            <a:r>
              <a:rPr lang="en-US" altLang="zh-TW" sz="2200" b="0" i="0" u="none" strike="noStrike" baseline="0" dirty="0">
                <a:solidFill>
                  <a:schemeClr val="bg1"/>
                </a:solidFill>
                <a:latin typeface="Poppins" panose="00000500000000000000" pitchFamily="2" charset="0"/>
                <a:cs typeface="Poppins" panose="00000500000000000000" pitchFamily="2" charset="0"/>
              </a:rPr>
              <a:t>, </a:t>
            </a:r>
            <a:r>
              <a:rPr lang="en-US" altLang="zh-TW" sz="2200" b="0" i="0" u="none" strike="noStrike" baseline="0" dirty="0" err="1">
                <a:solidFill>
                  <a:schemeClr val="bg1"/>
                </a:solidFill>
                <a:latin typeface="Poppins" panose="00000500000000000000" pitchFamily="2" charset="0"/>
                <a:cs typeface="Poppins" panose="00000500000000000000" pitchFamily="2" charset="0"/>
              </a:rPr>
              <a:t>xmax</a:t>
            </a:r>
            <a:r>
              <a:rPr lang="en-US" altLang="zh-TW" sz="2200" b="0" i="0" u="none" strike="noStrike" baseline="0" dirty="0">
                <a:solidFill>
                  <a:schemeClr val="bg1"/>
                </a:solidFill>
                <a:latin typeface="Poppins" panose="00000500000000000000" pitchFamily="2" charset="0"/>
                <a:cs typeface="Poppins" panose="00000500000000000000" pitchFamily="2" charset="0"/>
              </a:rPr>
              <a:t>, </a:t>
            </a:r>
            <a:r>
              <a:rPr lang="en-US" altLang="zh-TW" sz="2200" b="0" i="0" u="none" strike="noStrike" baseline="0" dirty="0" err="1">
                <a:solidFill>
                  <a:schemeClr val="bg1"/>
                </a:solidFill>
                <a:latin typeface="Poppins" panose="00000500000000000000" pitchFamily="2" charset="0"/>
                <a:cs typeface="Poppins" panose="00000500000000000000" pitchFamily="2" charset="0"/>
              </a:rPr>
              <a:t>ymax</a:t>
            </a:r>
            <a:r>
              <a:rPr lang="en-US" altLang="zh-TW" sz="2200" b="0" i="0" u="none" strike="noStrike" baseline="0" dirty="0">
                <a:solidFill>
                  <a:schemeClr val="bg1"/>
                </a:solidFill>
                <a:latin typeface="Poppins" panose="00000500000000000000" pitchFamily="2" charset="0"/>
                <a:cs typeface="Poppins" panose="00000500000000000000" pitchFamily="2" charset="0"/>
              </a:rPr>
              <a:t> are the coordinates of the top-left and bottom-right corners of the object's detection box.</a:t>
            </a:r>
          </a:p>
          <a:p>
            <a:endParaRPr lang="en-US" altLang="zh-TW" sz="2200" dirty="0">
              <a:solidFill>
                <a:schemeClr val="bg1"/>
              </a:solidFill>
              <a:latin typeface="Poppins" panose="00000500000000000000" pitchFamily="2" charset="0"/>
              <a:cs typeface="Poppins" panose="00000500000000000000" pitchFamily="2" charset="0"/>
            </a:endParaRPr>
          </a:p>
          <a:p>
            <a:r>
              <a:rPr lang="en-US" altLang="zh-TW" sz="2200" b="0" i="0" u="none" strike="noStrike" baseline="0" dirty="0">
                <a:solidFill>
                  <a:schemeClr val="bg1"/>
                </a:solidFill>
                <a:latin typeface="Poppins" panose="00000500000000000000" pitchFamily="2" charset="0"/>
                <a:cs typeface="Poppins" panose="00000500000000000000" pitchFamily="2" charset="0"/>
              </a:rPr>
              <a:t>We used test.txt file to save our detection result.</a:t>
            </a:r>
          </a:p>
          <a:p>
            <a:endParaRPr lang="en-US" altLang="zh-TW" sz="2200" b="0" i="0" u="none" strike="noStrike" baseline="0" dirty="0">
              <a:solidFill>
                <a:schemeClr val="bg1"/>
              </a:solidFill>
              <a:latin typeface="Poppins" panose="00000500000000000000" pitchFamily="2" charset="0"/>
              <a:cs typeface="Poppins" panose="00000500000000000000" pitchFamily="2" charset="0"/>
            </a:endParaRPr>
          </a:p>
        </p:txBody>
      </p:sp>
      <p:pic>
        <p:nvPicPr>
          <p:cNvPr id="31" name="圖片 30">
            <a:extLst>
              <a:ext uri="{FF2B5EF4-FFF2-40B4-BE49-F238E27FC236}">
                <a16:creationId xmlns:a16="http://schemas.microsoft.com/office/drawing/2014/main" id="{E6C9AF8F-457B-4B93-B830-F20EABAAD21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91600" y="2916151"/>
            <a:ext cx="8162294" cy="1504269"/>
          </a:xfrm>
          <a:prstGeom prst="rect">
            <a:avLst/>
          </a:prstGeom>
        </p:spPr>
      </p:pic>
      <p:pic>
        <p:nvPicPr>
          <p:cNvPr id="33" name="圖片 32">
            <a:extLst>
              <a:ext uri="{FF2B5EF4-FFF2-40B4-BE49-F238E27FC236}">
                <a16:creationId xmlns:a16="http://schemas.microsoft.com/office/drawing/2014/main" id="{09FBA3BE-6D47-4DAA-9568-DD4DB22D1B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84453" y="4565488"/>
            <a:ext cx="7576588" cy="4022621"/>
          </a:xfrm>
          <a:prstGeom prst="rect">
            <a:avLst/>
          </a:prstGeom>
        </p:spPr>
      </p:pic>
    </p:spTree>
    <p:extLst>
      <p:ext uri="{BB962C8B-B14F-4D97-AF65-F5344CB8AC3E}">
        <p14:creationId xmlns:p14="http://schemas.microsoft.com/office/powerpoint/2010/main" val="37198759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30B9512D-D26F-427C-8819-CC07D8A02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8700" y="8743950"/>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18394"/>
            <a:ext cx="11391900" cy="791370"/>
          </a:xfrm>
          <a:prstGeom prst="rect">
            <a:avLst/>
          </a:prstGeom>
        </p:spPr>
        <p:txBody>
          <a:bodyPr wrap="square" lIns="0" tIns="0" rIns="0" bIns="0" rtlCol="0" anchor="t">
            <a:spAutoFit/>
          </a:bodyPr>
          <a:lstStyle/>
          <a:p>
            <a:pPr algn="l">
              <a:lnSpc>
                <a:spcPts val="6099"/>
              </a:lnSpc>
            </a:pPr>
            <a:r>
              <a:rPr lang="en-US" sz="5700" dirty="0">
                <a:solidFill>
                  <a:srgbClr val="FFFFFF"/>
                </a:solidFill>
                <a:latin typeface="Poppins Bold"/>
              </a:rPr>
              <a:t>Object Detection – dog.jpg</a:t>
            </a:r>
          </a:p>
        </p:txBody>
      </p:sp>
      <p:sp>
        <p:nvSpPr>
          <p:cNvPr id="22" name="Freeform 22"/>
          <p:cNvSpPr/>
          <p:nvPr/>
        </p:nvSpPr>
        <p:spPr>
          <a:xfrm>
            <a:off x="5364469" y="7401701"/>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25" name="TextBox 21">
            <a:extLst>
              <a:ext uri="{FF2B5EF4-FFF2-40B4-BE49-F238E27FC236}">
                <a16:creationId xmlns:a16="http://schemas.microsoft.com/office/drawing/2014/main" id="{3F388FDF-ABE8-4B9A-B2D9-2B234B1CEC8D}"/>
              </a:ext>
            </a:extLst>
          </p:cNvPr>
          <p:cNvSpPr txBox="1"/>
          <p:nvPr/>
        </p:nvSpPr>
        <p:spPr>
          <a:xfrm>
            <a:off x="3591520" y="8062647"/>
            <a:ext cx="2667000" cy="338426"/>
          </a:xfrm>
          <a:prstGeom prst="rect">
            <a:avLst/>
          </a:prstGeom>
        </p:spPr>
        <p:txBody>
          <a:bodyPr wrap="square" lIns="0" tIns="0" rIns="0" bIns="0" rtlCol="0" anchor="t">
            <a:spAutoFit/>
          </a:bodyPr>
          <a:lstStyle/>
          <a:p>
            <a:r>
              <a:rPr lang="en-US" altLang="zh-TW" sz="2199" dirty="0">
                <a:solidFill>
                  <a:srgbClr val="FFFFFF"/>
                </a:solidFill>
                <a:latin typeface="Poppins"/>
                <a:ea typeface="微軟正黑體" panose="020B0604030504040204" pitchFamily="34" charset="-120"/>
              </a:rPr>
              <a:t>▲</a:t>
            </a:r>
            <a:r>
              <a:rPr lang="en-US" altLang="zh-TW" sz="2199" dirty="0">
                <a:solidFill>
                  <a:srgbClr val="FFFFFF"/>
                </a:solidFill>
                <a:latin typeface="Poppins"/>
              </a:rPr>
              <a:t>Original dog.jpg</a:t>
            </a:r>
            <a:endParaRPr lang="en-US" altLang="zh-TW" sz="2200" b="0" i="0" u="none" strike="noStrike" baseline="0" dirty="0">
              <a:solidFill>
                <a:schemeClr val="bg1"/>
              </a:solidFill>
              <a:latin typeface="Poppins" panose="00000500000000000000" pitchFamily="2" charset="0"/>
              <a:cs typeface="Poppins" panose="00000500000000000000" pitchFamily="2" charset="0"/>
            </a:endParaRPr>
          </a:p>
        </p:txBody>
      </p:sp>
      <p:sp>
        <p:nvSpPr>
          <p:cNvPr id="26" name="TextBox 21">
            <a:extLst>
              <a:ext uri="{FF2B5EF4-FFF2-40B4-BE49-F238E27FC236}">
                <a16:creationId xmlns:a16="http://schemas.microsoft.com/office/drawing/2014/main" id="{D372EF84-04B6-48C5-BB07-E63DF3345350}"/>
              </a:ext>
            </a:extLst>
          </p:cNvPr>
          <p:cNvSpPr txBox="1"/>
          <p:nvPr/>
        </p:nvSpPr>
        <p:spPr>
          <a:xfrm>
            <a:off x="12376998" y="8062647"/>
            <a:ext cx="2899268" cy="338426"/>
          </a:xfrm>
          <a:prstGeom prst="rect">
            <a:avLst/>
          </a:prstGeom>
        </p:spPr>
        <p:txBody>
          <a:bodyPr wrap="square" lIns="0" tIns="0" rIns="0" bIns="0" rtlCol="0" anchor="t">
            <a:spAutoFit/>
          </a:bodyPr>
          <a:lstStyle/>
          <a:p>
            <a:r>
              <a:rPr lang="en-US" altLang="zh-TW" sz="2199" dirty="0">
                <a:solidFill>
                  <a:srgbClr val="FFFFFF"/>
                </a:solidFill>
                <a:latin typeface="Poppins"/>
                <a:ea typeface="微軟正黑體" panose="020B0604030504040204" pitchFamily="34" charset="-120"/>
              </a:rPr>
              <a:t>▲Detected </a:t>
            </a:r>
            <a:r>
              <a:rPr lang="en-US" altLang="zh-TW" sz="2199" dirty="0">
                <a:solidFill>
                  <a:srgbClr val="FFFFFF"/>
                </a:solidFill>
                <a:latin typeface="Poppins"/>
              </a:rPr>
              <a:t>dog.jpg</a:t>
            </a:r>
            <a:endParaRPr lang="en-US" altLang="zh-TW" sz="2200" b="0" i="0" u="none" strike="noStrike" baseline="0" dirty="0">
              <a:solidFill>
                <a:schemeClr val="bg1"/>
              </a:solidFill>
              <a:latin typeface="Poppins" panose="00000500000000000000" pitchFamily="2" charset="0"/>
              <a:cs typeface="Poppins" panose="00000500000000000000" pitchFamily="2" charset="0"/>
            </a:endParaRPr>
          </a:p>
        </p:txBody>
      </p:sp>
      <p:pic>
        <p:nvPicPr>
          <p:cNvPr id="8" name="圖片 7">
            <a:extLst>
              <a:ext uri="{FF2B5EF4-FFF2-40B4-BE49-F238E27FC236}">
                <a16:creationId xmlns:a16="http://schemas.microsoft.com/office/drawing/2014/main" id="{90E4EA27-7513-438E-A4FD-3A70D2A703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8140" y="2680754"/>
            <a:ext cx="6873761" cy="5155320"/>
          </a:xfrm>
          <a:prstGeom prst="rect">
            <a:avLst/>
          </a:prstGeom>
        </p:spPr>
      </p:pic>
      <p:pic>
        <p:nvPicPr>
          <p:cNvPr id="28" name="圖片 27">
            <a:extLst>
              <a:ext uri="{FF2B5EF4-FFF2-40B4-BE49-F238E27FC236}">
                <a16:creationId xmlns:a16="http://schemas.microsoft.com/office/drawing/2014/main" id="{32922908-DB84-40AC-A50D-CA0C937BD0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29906" y="2694596"/>
            <a:ext cx="6873761" cy="5155321"/>
          </a:xfrm>
          <a:prstGeom prst="rect">
            <a:avLst/>
          </a:prstGeom>
        </p:spPr>
      </p:pic>
      <p:sp>
        <p:nvSpPr>
          <p:cNvPr id="6" name="箭號: 向右 5">
            <a:extLst>
              <a:ext uri="{FF2B5EF4-FFF2-40B4-BE49-F238E27FC236}">
                <a16:creationId xmlns:a16="http://schemas.microsoft.com/office/drawing/2014/main" id="{43CCD007-B3D6-41A0-B846-F14A544B1328}"/>
              </a:ext>
            </a:extLst>
          </p:cNvPr>
          <p:cNvSpPr/>
          <p:nvPr/>
        </p:nvSpPr>
        <p:spPr>
          <a:xfrm>
            <a:off x="8648922" y="4762500"/>
            <a:ext cx="1204468" cy="10668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4296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30B9512D-D26F-427C-8819-CC07D8A02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8700" y="8743950"/>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18394"/>
            <a:ext cx="14211300" cy="791370"/>
          </a:xfrm>
          <a:prstGeom prst="rect">
            <a:avLst/>
          </a:prstGeom>
        </p:spPr>
        <p:txBody>
          <a:bodyPr wrap="square" lIns="0" tIns="0" rIns="0" bIns="0" rtlCol="0" anchor="t">
            <a:spAutoFit/>
          </a:bodyPr>
          <a:lstStyle/>
          <a:p>
            <a:pPr algn="l">
              <a:lnSpc>
                <a:spcPts val="6099"/>
              </a:lnSpc>
            </a:pPr>
            <a:r>
              <a:rPr lang="en-US" sz="5700" dirty="0">
                <a:solidFill>
                  <a:srgbClr val="FFFFFF"/>
                </a:solidFill>
                <a:latin typeface="Poppins Bold"/>
              </a:rPr>
              <a:t>Object Detection – </a:t>
            </a:r>
            <a:r>
              <a:rPr lang="en-US" altLang="zh-TW" sz="5700" dirty="0">
                <a:solidFill>
                  <a:srgbClr val="FFFFFF"/>
                </a:solidFill>
                <a:latin typeface="Poppins Bold"/>
              </a:rPr>
              <a:t>000000001584.jpg</a:t>
            </a:r>
            <a:endParaRPr lang="en-US" sz="5700" dirty="0">
              <a:solidFill>
                <a:srgbClr val="FFFFFF"/>
              </a:solidFill>
              <a:latin typeface="Poppins Bold"/>
            </a:endParaRPr>
          </a:p>
        </p:txBody>
      </p:sp>
      <p:sp>
        <p:nvSpPr>
          <p:cNvPr id="22" name="Freeform 22"/>
          <p:cNvSpPr/>
          <p:nvPr/>
        </p:nvSpPr>
        <p:spPr>
          <a:xfrm>
            <a:off x="5364469" y="7401701"/>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29" name="TextBox 21">
            <a:extLst>
              <a:ext uri="{FF2B5EF4-FFF2-40B4-BE49-F238E27FC236}">
                <a16:creationId xmlns:a16="http://schemas.microsoft.com/office/drawing/2014/main" id="{EC88EC43-A910-41BB-A806-AF5D82A0059C}"/>
              </a:ext>
            </a:extLst>
          </p:cNvPr>
          <p:cNvSpPr txBox="1"/>
          <p:nvPr/>
        </p:nvSpPr>
        <p:spPr>
          <a:xfrm>
            <a:off x="1028700" y="2817379"/>
            <a:ext cx="7333201" cy="2708049"/>
          </a:xfrm>
          <a:prstGeom prst="rect">
            <a:avLst/>
          </a:prstGeom>
        </p:spPr>
        <p:txBody>
          <a:bodyPr wrap="square" lIns="0" tIns="0" rIns="0" bIns="0" rtlCol="0" anchor="t">
            <a:spAutoFit/>
          </a:bodyPr>
          <a:lstStyle/>
          <a:p>
            <a:r>
              <a:rPr lang="en-US" altLang="zh-TW" sz="2199" dirty="0">
                <a:solidFill>
                  <a:srgbClr val="FFFFFF"/>
                </a:solidFill>
                <a:latin typeface="Poppins"/>
              </a:rPr>
              <a:t>We made full use of the YOLOv4_test.cpp program to print out the detected information.</a:t>
            </a:r>
          </a:p>
          <a:p>
            <a:endParaRPr lang="en-US" altLang="zh-TW" sz="2199" b="0" i="0" u="none" strike="noStrike" baseline="0" dirty="0">
              <a:solidFill>
                <a:srgbClr val="FFFFFF"/>
              </a:solidFill>
              <a:latin typeface="Poppins"/>
              <a:cs typeface="Poppins" panose="00000500000000000000" pitchFamily="2" charset="0"/>
            </a:endParaRPr>
          </a:p>
          <a:p>
            <a:r>
              <a:rPr lang="en-US" altLang="zh-TW" sz="2200" b="0" i="0" u="none" strike="noStrike" baseline="0" dirty="0" err="1">
                <a:solidFill>
                  <a:schemeClr val="bg1"/>
                </a:solidFill>
                <a:latin typeface="Poppins" panose="00000500000000000000" pitchFamily="2" charset="0"/>
                <a:cs typeface="Poppins" panose="00000500000000000000" pitchFamily="2" charset="0"/>
              </a:rPr>
              <a:t>xmin</a:t>
            </a:r>
            <a:r>
              <a:rPr lang="en-US" altLang="zh-TW" sz="2200" b="0" i="0" u="none" strike="noStrike" baseline="0" dirty="0">
                <a:solidFill>
                  <a:schemeClr val="bg1"/>
                </a:solidFill>
                <a:latin typeface="Poppins" panose="00000500000000000000" pitchFamily="2" charset="0"/>
                <a:cs typeface="Poppins" panose="00000500000000000000" pitchFamily="2" charset="0"/>
              </a:rPr>
              <a:t>, </a:t>
            </a:r>
            <a:r>
              <a:rPr lang="en-US" altLang="zh-TW" sz="2200" b="0" i="0" u="none" strike="noStrike" baseline="0" dirty="0" err="1">
                <a:solidFill>
                  <a:schemeClr val="bg1"/>
                </a:solidFill>
                <a:latin typeface="Poppins" panose="00000500000000000000" pitchFamily="2" charset="0"/>
                <a:cs typeface="Poppins" panose="00000500000000000000" pitchFamily="2" charset="0"/>
              </a:rPr>
              <a:t>ymin</a:t>
            </a:r>
            <a:r>
              <a:rPr lang="en-US" altLang="zh-TW" sz="2200" b="0" i="0" u="none" strike="noStrike" baseline="0" dirty="0">
                <a:solidFill>
                  <a:schemeClr val="bg1"/>
                </a:solidFill>
                <a:latin typeface="Poppins" panose="00000500000000000000" pitchFamily="2" charset="0"/>
                <a:cs typeface="Poppins" panose="00000500000000000000" pitchFamily="2" charset="0"/>
              </a:rPr>
              <a:t>, </a:t>
            </a:r>
            <a:r>
              <a:rPr lang="en-US" altLang="zh-TW" sz="2200" b="0" i="0" u="none" strike="noStrike" baseline="0" dirty="0" err="1">
                <a:solidFill>
                  <a:schemeClr val="bg1"/>
                </a:solidFill>
                <a:latin typeface="Poppins" panose="00000500000000000000" pitchFamily="2" charset="0"/>
                <a:cs typeface="Poppins" panose="00000500000000000000" pitchFamily="2" charset="0"/>
              </a:rPr>
              <a:t>xmax</a:t>
            </a:r>
            <a:r>
              <a:rPr lang="en-US" altLang="zh-TW" sz="2200" b="0" i="0" u="none" strike="noStrike" baseline="0" dirty="0">
                <a:solidFill>
                  <a:schemeClr val="bg1"/>
                </a:solidFill>
                <a:latin typeface="Poppins" panose="00000500000000000000" pitchFamily="2" charset="0"/>
                <a:cs typeface="Poppins" panose="00000500000000000000" pitchFamily="2" charset="0"/>
              </a:rPr>
              <a:t>, </a:t>
            </a:r>
            <a:r>
              <a:rPr lang="en-US" altLang="zh-TW" sz="2200" b="0" i="0" u="none" strike="noStrike" baseline="0" dirty="0" err="1">
                <a:solidFill>
                  <a:schemeClr val="bg1"/>
                </a:solidFill>
                <a:latin typeface="Poppins" panose="00000500000000000000" pitchFamily="2" charset="0"/>
                <a:cs typeface="Poppins" panose="00000500000000000000" pitchFamily="2" charset="0"/>
              </a:rPr>
              <a:t>ymax</a:t>
            </a:r>
            <a:r>
              <a:rPr lang="en-US" altLang="zh-TW" sz="2200" b="0" i="0" u="none" strike="noStrike" baseline="0" dirty="0">
                <a:solidFill>
                  <a:schemeClr val="bg1"/>
                </a:solidFill>
                <a:latin typeface="Poppins" panose="00000500000000000000" pitchFamily="2" charset="0"/>
                <a:cs typeface="Poppins" panose="00000500000000000000" pitchFamily="2" charset="0"/>
              </a:rPr>
              <a:t> are the coordinates of the top-left and bottom-right corners of the object's detection box.</a:t>
            </a:r>
          </a:p>
          <a:p>
            <a:endParaRPr lang="en-US" altLang="zh-TW" sz="2200" dirty="0">
              <a:solidFill>
                <a:schemeClr val="bg1"/>
              </a:solidFill>
              <a:latin typeface="Poppins" panose="00000500000000000000" pitchFamily="2" charset="0"/>
              <a:cs typeface="Poppins" panose="00000500000000000000" pitchFamily="2" charset="0"/>
            </a:endParaRPr>
          </a:p>
          <a:p>
            <a:r>
              <a:rPr lang="en-US" altLang="zh-TW" sz="2200" b="0" i="0" u="none" strike="noStrike" baseline="0" dirty="0">
                <a:solidFill>
                  <a:schemeClr val="bg1"/>
                </a:solidFill>
                <a:latin typeface="Poppins" panose="00000500000000000000" pitchFamily="2" charset="0"/>
                <a:cs typeface="Poppins" panose="00000500000000000000" pitchFamily="2" charset="0"/>
              </a:rPr>
              <a:t>We used test.txt file to save our detection result.</a:t>
            </a:r>
          </a:p>
        </p:txBody>
      </p:sp>
      <p:pic>
        <p:nvPicPr>
          <p:cNvPr id="7" name="圖片 6">
            <a:extLst>
              <a:ext uri="{FF2B5EF4-FFF2-40B4-BE49-F238E27FC236}">
                <a16:creationId xmlns:a16="http://schemas.microsoft.com/office/drawing/2014/main" id="{C9835C09-49AF-497C-B501-49E123B20B8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93113" y="2790341"/>
            <a:ext cx="7600521" cy="2324865"/>
          </a:xfrm>
          <a:prstGeom prst="rect">
            <a:avLst/>
          </a:prstGeom>
        </p:spPr>
      </p:pic>
      <p:pic>
        <p:nvPicPr>
          <p:cNvPr id="21" name="圖片 20">
            <a:extLst>
              <a:ext uri="{FF2B5EF4-FFF2-40B4-BE49-F238E27FC236}">
                <a16:creationId xmlns:a16="http://schemas.microsoft.com/office/drawing/2014/main" id="{20E7266B-A44E-4E1D-8539-C41E8415388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10742" y="5141417"/>
            <a:ext cx="4703888" cy="3397252"/>
          </a:xfrm>
          <a:prstGeom prst="rect">
            <a:avLst/>
          </a:prstGeom>
        </p:spPr>
      </p:pic>
    </p:spTree>
    <p:extLst>
      <p:ext uri="{BB962C8B-B14F-4D97-AF65-F5344CB8AC3E}">
        <p14:creationId xmlns:p14="http://schemas.microsoft.com/office/powerpoint/2010/main" val="949938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735AB287-1578-42E4-8F01-6577B6F01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1477552" y="7627139"/>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11095711" y="1838556"/>
            <a:ext cx="6163589" cy="5559983"/>
          </a:xfrm>
          <a:custGeom>
            <a:avLst/>
            <a:gdLst/>
            <a:ahLst/>
            <a:cxnLst/>
            <a:rect l="l" t="t" r="r" b="b"/>
            <a:pathLst>
              <a:path w="6163589" h="5559983">
                <a:moveTo>
                  <a:pt x="0" y="0"/>
                </a:moveTo>
                <a:lnTo>
                  <a:pt x="6163589" y="0"/>
                </a:lnTo>
                <a:lnTo>
                  <a:pt x="6163589" y="5559983"/>
                </a:lnTo>
                <a:lnTo>
                  <a:pt x="0" y="5559983"/>
                </a:lnTo>
                <a:lnTo>
                  <a:pt x="0" y="0"/>
                </a:lnTo>
                <a:close/>
              </a:path>
            </a:pathLst>
          </a:custGeom>
          <a:blipFill>
            <a:blip r:embed="rId11"/>
            <a:stretch>
              <a:fillRect/>
            </a:stretch>
          </a:blipFill>
        </p:spPr>
      </p:sp>
      <p:sp>
        <p:nvSpPr>
          <p:cNvPr id="13" name="TextBox 13"/>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4" name="TextBox 14"/>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5" name="TextBox 15"/>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6" name="TextBox 16"/>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7" name="TextBox 17"/>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8" name="TextBox 18"/>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19" name="TextBox 19"/>
          <p:cNvSpPr txBox="1"/>
          <p:nvPr/>
        </p:nvSpPr>
        <p:spPr>
          <a:xfrm>
            <a:off x="1028700" y="1818394"/>
            <a:ext cx="8671539" cy="856107"/>
          </a:xfrm>
          <a:prstGeom prst="rect">
            <a:avLst/>
          </a:prstGeom>
        </p:spPr>
        <p:txBody>
          <a:bodyPr lIns="0" tIns="0" rIns="0" bIns="0" rtlCol="0" anchor="t">
            <a:spAutoFit/>
          </a:bodyPr>
          <a:lstStyle/>
          <a:p>
            <a:pPr algn="l">
              <a:lnSpc>
                <a:spcPts val="6099"/>
              </a:lnSpc>
            </a:pPr>
            <a:r>
              <a:rPr lang="en-US" sz="5700">
                <a:solidFill>
                  <a:srgbClr val="FFFFFF"/>
                </a:solidFill>
                <a:latin typeface="Poppins Bold"/>
              </a:rPr>
              <a:t>Design Thinking - DPU</a:t>
            </a:r>
          </a:p>
        </p:txBody>
      </p:sp>
      <p:sp>
        <p:nvSpPr>
          <p:cNvPr id="20" name="TextBox 20"/>
          <p:cNvSpPr txBox="1"/>
          <p:nvPr/>
        </p:nvSpPr>
        <p:spPr>
          <a:xfrm>
            <a:off x="1028700" y="2817376"/>
            <a:ext cx="9305143" cy="5654177"/>
          </a:xfrm>
          <a:prstGeom prst="rect">
            <a:avLst/>
          </a:prstGeom>
        </p:spPr>
        <p:txBody>
          <a:bodyPr lIns="0" tIns="0" rIns="0" bIns="0" rtlCol="0" anchor="t">
            <a:spAutoFit/>
          </a:bodyPr>
          <a:lstStyle/>
          <a:p>
            <a:pPr>
              <a:lnSpc>
                <a:spcPts val="3739"/>
              </a:lnSpc>
            </a:pPr>
            <a:r>
              <a:rPr lang="en-US" sz="2199" dirty="0">
                <a:solidFill>
                  <a:srgbClr val="FFFFFF"/>
                </a:solidFill>
                <a:latin typeface="Poppins"/>
              </a:rPr>
              <a:t>•The Xilinx® Deep Learning Processing Unit (DPU) is a configurable computation engine optimized for convolutional neural networks.</a:t>
            </a:r>
          </a:p>
          <a:p>
            <a:pPr>
              <a:lnSpc>
                <a:spcPts val="3739"/>
              </a:lnSpc>
            </a:pPr>
            <a:endParaRPr lang="en-US" sz="2199" dirty="0">
              <a:solidFill>
                <a:srgbClr val="FFFFFF"/>
              </a:solidFill>
              <a:latin typeface="Poppins"/>
            </a:endParaRPr>
          </a:p>
          <a:p>
            <a:pPr>
              <a:lnSpc>
                <a:spcPts val="3739"/>
              </a:lnSpc>
            </a:pPr>
            <a:r>
              <a:rPr lang="en-US" sz="2199" dirty="0">
                <a:solidFill>
                  <a:srgbClr val="FFFFFF"/>
                </a:solidFill>
                <a:latin typeface="Poppins"/>
              </a:rPr>
              <a:t>•It includes a set of highly optimized instructions, and supports most convolutional neural networks, such as VGG, </a:t>
            </a:r>
            <a:r>
              <a:rPr lang="en-US" sz="2199" dirty="0" err="1">
                <a:solidFill>
                  <a:srgbClr val="FFFFFF"/>
                </a:solidFill>
                <a:latin typeface="Poppins"/>
              </a:rPr>
              <a:t>ResNet</a:t>
            </a:r>
            <a:r>
              <a:rPr lang="en-US" sz="2199" dirty="0">
                <a:solidFill>
                  <a:srgbClr val="FFFFFF"/>
                </a:solidFill>
                <a:latin typeface="Poppins"/>
              </a:rPr>
              <a:t>, </a:t>
            </a:r>
            <a:r>
              <a:rPr lang="en-US" sz="2199" dirty="0" err="1">
                <a:solidFill>
                  <a:srgbClr val="FFFFFF"/>
                </a:solidFill>
                <a:latin typeface="Poppins"/>
              </a:rPr>
              <a:t>GoogLeNet</a:t>
            </a:r>
            <a:r>
              <a:rPr lang="en-US" sz="2199" dirty="0">
                <a:solidFill>
                  <a:srgbClr val="FFFFFF"/>
                </a:solidFill>
                <a:latin typeface="Poppins"/>
              </a:rPr>
              <a:t>, YOLO, SSD, </a:t>
            </a:r>
            <a:r>
              <a:rPr lang="en-US" sz="2199" dirty="0" err="1">
                <a:solidFill>
                  <a:srgbClr val="FFFFFF"/>
                </a:solidFill>
                <a:latin typeface="Poppins"/>
              </a:rPr>
              <a:t>MobileNet</a:t>
            </a:r>
            <a:r>
              <a:rPr lang="en-US" sz="2199" dirty="0">
                <a:solidFill>
                  <a:srgbClr val="FFFFFF"/>
                </a:solidFill>
                <a:latin typeface="Poppins"/>
              </a:rPr>
              <a:t>, FPN, and others.</a:t>
            </a:r>
          </a:p>
          <a:p>
            <a:pPr>
              <a:lnSpc>
                <a:spcPts val="3739"/>
              </a:lnSpc>
            </a:pPr>
            <a:endParaRPr lang="en-US" sz="2199" dirty="0">
              <a:solidFill>
                <a:srgbClr val="FFFFFF"/>
              </a:solidFill>
              <a:latin typeface="Poppins"/>
            </a:endParaRPr>
          </a:p>
          <a:p>
            <a:pPr>
              <a:lnSpc>
                <a:spcPts val="3739"/>
              </a:lnSpc>
            </a:pPr>
            <a:r>
              <a:rPr lang="en-US" sz="2199" dirty="0">
                <a:solidFill>
                  <a:srgbClr val="FFFFFF"/>
                </a:solidFill>
                <a:latin typeface="Poppins"/>
              </a:rPr>
              <a:t>•The DPU requires instructions to implement a neural network and accessible memory locations for input images as well as temporary and output data. A program running on the application processing unit (APU) is also required to service interrupts and coordinate data transfers.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30B9512D-D26F-427C-8819-CC07D8A02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8700" y="8743950"/>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18394"/>
            <a:ext cx="15201900" cy="791370"/>
          </a:xfrm>
          <a:prstGeom prst="rect">
            <a:avLst/>
          </a:prstGeom>
        </p:spPr>
        <p:txBody>
          <a:bodyPr wrap="square" lIns="0" tIns="0" rIns="0" bIns="0" rtlCol="0" anchor="t">
            <a:spAutoFit/>
          </a:bodyPr>
          <a:lstStyle/>
          <a:p>
            <a:pPr algn="l">
              <a:lnSpc>
                <a:spcPts val="6099"/>
              </a:lnSpc>
            </a:pPr>
            <a:r>
              <a:rPr lang="en-US" sz="5700" dirty="0">
                <a:solidFill>
                  <a:srgbClr val="FFFFFF"/>
                </a:solidFill>
                <a:latin typeface="Poppins Bold"/>
              </a:rPr>
              <a:t>Object Detection – </a:t>
            </a:r>
            <a:r>
              <a:rPr lang="en-US" altLang="zh-TW" sz="5700" dirty="0">
                <a:solidFill>
                  <a:srgbClr val="FFFFFF"/>
                </a:solidFill>
                <a:latin typeface="Poppins Bold"/>
              </a:rPr>
              <a:t>000000001584.jpg</a:t>
            </a:r>
            <a:endParaRPr lang="en-US" sz="5700" dirty="0">
              <a:solidFill>
                <a:srgbClr val="FFFFFF"/>
              </a:solidFill>
              <a:latin typeface="Poppins Bold"/>
            </a:endParaRPr>
          </a:p>
        </p:txBody>
      </p:sp>
      <p:sp>
        <p:nvSpPr>
          <p:cNvPr id="22" name="Freeform 22"/>
          <p:cNvSpPr/>
          <p:nvPr/>
        </p:nvSpPr>
        <p:spPr>
          <a:xfrm>
            <a:off x="5364469" y="7401701"/>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25" name="TextBox 21">
            <a:extLst>
              <a:ext uri="{FF2B5EF4-FFF2-40B4-BE49-F238E27FC236}">
                <a16:creationId xmlns:a16="http://schemas.microsoft.com/office/drawing/2014/main" id="{3F388FDF-ABE8-4B9A-B2D9-2B234B1CEC8D}"/>
              </a:ext>
            </a:extLst>
          </p:cNvPr>
          <p:cNvSpPr txBox="1"/>
          <p:nvPr/>
        </p:nvSpPr>
        <p:spPr>
          <a:xfrm>
            <a:off x="3591520" y="8062647"/>
            <a:ext cx="4104680" cy="338426"/>
          </a:xfrm>
          <a:prstGeom prst="rect">
            <a:avLst/>
          </a:prstGeom>
        </p:spPr>
        <p:txBody>
          <a:bodyPr wrap="square" lIns="0" tIns="0" rIns="0" bIns="0" rtlCol="0" anchor="t">
            <a:spAutoFit/>
          </a:bodyPr>
          <a:lstStyle/>
          <a:p>
            <a:r>
              <a:rPr lang="en-US" altLang="zh-TW" sz="2199" dirty="0">
                <a:solidFill>
                  <a:srgbClr val="FFFFFF"/>
                </a:solidFill>
                <a:latin typeface="Poppins"/>
                <a:ea typeface="微軟正黑體" panose="020B0604030504040204" pitchFamily="34" charset="-120"/>
              </a:rPr>
              <a:t>▲</a:t>
            </a:r>
            <a:r>
              <a:rPr lang="en-US" altLang="zh-TW" sz="2199" dirty="0">
                <a:solidFill>
                  <a:srgbClr val="FFFFFF"/>
                </a:solidFill>
                <a:latin typeface="Poppins"/>
              </a:rPr>
              <a:t>Original 000000001584.jpg</a:t>
            </a:r>
            <a:endParaRPr lang="en-US" altLang="zh-TW" sz="2200" b="0" i="0" u="none" strike="noStrike" baseline="0" dirty="0">
              <a:solidFill>
                <a:schemeClr val="bg1"/>
              </a:solidFill>
              <a:latin typeface="Poppins" panose="00000500000000000000" pitchFamily="2" charset="0"/>
              <a:cs typeface="Poppins" panose="00000500000000000000" pitchFamily="2" charset="0"/>
            </a:endParaRPr>
          </a:p>
        </p:txBody>
      </p:sp>
      <p:sp>
        <p:nvSpPr>
          <p:cNvPr id="26" name="TextBox 21">
            <a:extLst>
              <a:ext uri="{FF2B5EF4-FFF2-40B4-BE49-F238E27FC236}">
                <a16:creationId xmlns:a16="http://schemas.microsoft.com/office/drawing/2014/main" id="{D372EF84-04B6-48C5-BB07-E63DF3345350}"/>
              </a:ext>
            </a:extLst>
          </p:cNvPr>
          <p:cNvSpPr txBox="1"/>
          <p:nvPr/>
        </p:nvSpPr>
        <p:spPr>
          <a:xfrm>
            <a:off x="12261781" y="8062647"/>
            <a:ext cx="4387002" cy="338426"/>
          </a:xfrm>
          <a:prstGeom prst="rect">
            <a:avLst/>
          </a:prstGeom>
        </p:spPr>
        <p:txBody>
          <a:bodyPr wrap="square" lIns="0" tIns="0" rIns="0" bIns="0" rtlCol="0" anchor="t">
            <a:spAutoFit/>
          </a:bodyPr>
          <a:lstStyle/>
          <a:p>
            <a:r>
              <a:rPr lang="en-US" altLang="zh-TW" sz="2199" dirty="0">
                <a:solidFill>
                  <a:srgbClr val="FFFFFF"/>
                </a:solidFill>
                <a:latin typeface="Poppins"/>
                <a:ea typeface="微軟正黑體" panose="020B0604030504040204" pitchFamily="34" charset="-120"/>
              </a:rPr>
              <a:t>▲Detected </a:t>
            </a:r>
            <a:r>
              <a:rPr lang="en-US" altLang="zh-TW" sz="2199" dirty="0">
                <a:solidFill>
                  <a:srgbClr val="FFFFFF"/>
                </a:solidFill>
                <a:latin typeface="Poppins"/>
              </a:rPr>
              <a:t>000000001584.jpg</a:t>
            </a:r>
            <a:endParaRPr lang="en-US" altLang="zh-TW" sz="2200" b="0" i="0" u="none" strike="noStrike" baseline="0" dirty="0">
              <a:solidFill>
                <a:schemeClr val="bg1"/>
              </a:solidFill>
              <a:latin typeface="Poppins" panose="00000500000000000000" pitchFamily="2" charset="0"/>
              <a:cs typeface="Poppins" panose="00000500000000000000" pitchFamily="2" charset="0"/>
            </a:endParaRPr>
          </a:p>
        </p:txBody>
      </p:sp>
      <p:pic>
        <p:nvPicPr>
          <p:cNvPr id="7" name="圖片 6">
            <a:extLst>
              <a:ext uri="{FF2B5EF4-FFF2-40B4-BE49-F238E27FC236}">
                <a16:creationId xmlns:a16="http://schemas.microsoft.com/office/drawing/2014/main" id="{FEAA7A05-0A4E-4D19-97EA-910B00DE7A4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03760" y="2629119"/>
            <a:ext cx="5280199" cy="5280199"/>
          </a:xfrm>
          <a:prstGeom prst="rect">
            <a:avLst/>
          </a:prstGeom>
        </p:spPr>
      </p:pic>
      <p:pic>
        <p:nvPicPr>
          <p:cNvPr id="24" name="圖片 23">
            <a:extLst>
              <a:ext uri="{FF2B5EF4-FFF2-40B4-BE49-F238E27FC236}">
                <a16:creationId xmlns:a16="http://schemas.microsoft.com/office/drawing/2014/main" id="{2A63EF2F-F576-4E8B-916F-ADB0E49ADF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291068" y="2626607"/>
            <a:ext cx="5280200" cy="5280200"/>
          </a:xfrm>
          <a:prstGeom prst="rect">
            <a:avLst/>
          </a:prstGeom>
        </p:spPr>
      </p:pic>
      <p:sp>
        <p:nvSpPr>
          <p:cNvPr id="29" name="箭號: 向右 28">
            <a:extLst>
              <a:ext uri="{FF2B5EF4-FFF2-40B4-BE49-F238E27FC236}">
                <a16:creationId xmlns:a16="http://schemas.microsoft.com/office/drawing/2014/main" id="{2E4BCFFB-E058-45FD-8493-340ADE5C45FE}"/>
              </a:ext>
            </a:extLst>
          </p:cNvPr>
          <p:cNvSpPr/>
          <p:nvPr/>
        </p:nvSpPr>
        <p:spPr>
          <a:xfrm>
            <a:off x="8763272" y="4762500"/>
            <a:ext cx="2048481" cy="10668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9403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C7C7514D-A882-4423-A208-EB961BCB5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311777" y="2681821"/>
            <a:ext cx="13664447" cy="3340352"/>
          </a:xfrm>
          <a:prstGeom prst="rect">
            <a:avLst/>
          </a:prstGeom>
        </p:spPr>
        <p:txBody>
          <a:bodyPr lIns="0" tIns="0" rIns="0" bIns="0" rtlCol="0" anchor="t">
            <a:spAutoFit/>
          </a:bodyPr>
          <a:lstStyle/>
          <a:p>
            <a:pPr algn="ctr">
              <a:lnSpc>
                <a:spcPts val="8559"/>
              </a:lnSpc>
            </a:pPr>
            <a:r>
              <a:rPr lang="en-US" sz="7999" dirty="0">
                <a:solidFill>
                  <a:srgbClr val="FFFFFF"/>
                </a:solidFill>
                <a:latin typeface="Poppins Bold"/>
              </a:rPr>
              <a:t>PART </a:t>
            </a:r>
            <a:r>
              <a:rPr lang="en-US" altLang="zh-TW" sz="7999" dirty="0">
                <a:solidFill>
                  <a:srgbClr val="FFFFFF"/>
                </a:solidFill>
                <a:latin typeface="Poppins Bold"/>
              </a:rPr>
              <a:t>6</a:t>
            </a:r>
            <a:endParaRPr lang="en-US" sz="7999" dirty="0">
              <a:solidFill>
                <a:srgbClr val="FFFFFF"/>
              </a:solidFill>
              <a:latin typeface="Poppins Bold"/>
            </a:endParaRPr>
          </a:p>
          <a:p>
            <a:pPr algn="ctr">
              <a:lnSpc>
                <a:spcPts val="8559"/>
              </a:lnSpc>
            </a:pPr>
            <a:endParaRPr lang="en-US" sz="7999" dirty="0">
              <a:solidFill>
                <a:srgbClr val="FFFFFF"/>
              </a:solidFill>
              <a:latin typeface="Poppins Bold"/>
            </a:endParaRPr>
          </a:p>
          <a:p>
            <a:pPr algn="ctr">
              <a:lnSpc>
                <a:spcPts val="8345"/>
              </a:lnSpc>
            </a:pPr>
            <a:r>
              <a:rPr lang="en-US" altLang="zh-TW" sz="7799" dirty="0">
                <a:solidFill>
                  <a:srgbClr val="FFFFFF"/>
                </a:solidFill>
                <a:latin typeface="Poppins Bold"/>
              </a:rPr>
              <a:t>Project Review</a:t>
            </a:r>
            <a:endParaRPr lang="en-US" sz="7799" dirty="0">
              <a:solidFill>
                <a:srgbClr val="FFFFFF"/>
              </a:solidFill>
              <a:latin typeface="Poppins Bold"/>
            </a:endParaRPr>
          </a:p>
        </p:txBody>
      </p:sp>
      <p:sp>
        <p:nvSpPr>
          <p:cNvPr id="12" name="Freeform 12"/>
          <p:cNvSpPr/>
          <p:nvPr/>
        </p:nvSpPr>
        <p:spPr>
          <a:xfrm>
            <a:off x="-744683" y="3428669"/>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4" name="TextBox 14"/>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5" name="TextBox 15"/>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6" name="TextBox 16"/>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7" name="TextBox 17"/>
          <p:cNvSpPr txBox="1"/>
          <p:nvPr/>
        </p:nvSpPr>
        <p:spPr>
          <a:xfrm>
            <a:off x="1488140" y="9050337"/>
            <a:ext cx="6985577"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Medium"/>
              </a:rPr>
              <a:t>National Yunlin University of Science and Technology</a:t>
            </a:r>
          </a:p>
        </p:txBody>
      </p:sp>
      <p:sp>
        <p:nvSpPr>
          <p:cNvPr id="18" name="TextBox 18"/>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19" name="Freeform 19"/>
          <p:cNvSpPr/>
          <p:nvPr/>
        </p:nvSpPr>
        <p:spPr>
          <a:xfrm flipH="1" flipV="1">
            <a:off x="13763324" y="6770189"/>
            <a:ext cx="5447285" cy="891374"/>
          </a:xfrm>
          <a:custGeom>
            <a:avLst/>
            <a:gdLst/>
            <a:ahLst/>
            <a:cxnLst/>
            <a:rect l="l" t="t" r="r" b="b"/>
            <a:pathLst>
              <a:path w="5447285" h="891374">
                <a:moveTo>
                  <a:pt x="5447285" y="891374"/>
                </a:moveTo>
                <a:lnTo>
                  <a:pt x="0" y="891374"/>
                </a:lnTo>
                <a:lnTo>
                  <a:pt x="0" y="0"/>
                </a:lnTo>
                <a:lnTo>
                  <a:pt x="5447285" y="0"/>
                </a:lnTo>
                <a:lnTo>
                  <a:pt x="5447285" y="891374"/>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Tree>
    <p:extLst>
      <p:ext uri="{BB962C8B-B14F-4D97-AF65-F5344CB8AC3E}">
        <p14:creationId xmlns:p14="http://schemas.microsoft.com/office/powerpoint/2010/main" val="19409631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30B9512D-D26F-427C-8819-CC07D8A02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8700" y="8743950"/>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18394"/>
            <a:ext cx="14211300" cy="791370"/>
          </a:xfrm>
          <a:prstGeom prst="rect">
            <a:avLst/>
          </a:prstGeom>
        </p:spPr>
        <p:txBody>
          <a:bodyPr wrap="square" lIns="0" tIns="0" rIns="0" bIns="0" rtlCol="0" anchor="t">
            <a:spAutoFit/>
          </a:bodyPr>
          <a:lstStyle/>
          <a:p>
            <a:pPr algn="l">
              <a:lnSpc>
                <a:spcPts val="6099"/>
              </a:lnSpc>
            </a:pPr>
            <a:r>
              <a:rPr lang="en-US" sz="5700" dirty="0">
                <a:solidFill>
                  <a:srgbClr val="FFFFFF"/>
                </a:solidFill>
                <a:latin typeface="Poppins Bold"/>
              </a:rPr>
              <a:t>Project Review - Summary</a:t>
            </a:r>
          </a:p>
        </p:txBody>
      </p:sp>
      <p:sp>
        <p:nvSpPr>
          <p:cNvPr id="22" name="Freeform 22"/>
          <p:cNvSpPr/>
          <p:nvPr/>
        </p:nvSpPr>
        <p:spPr>
          <a:xfrm>
            <a:off x="1978959" y="6861943"/>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29" name="TextBox 21">
            <a:extLst>
              <a:ext uri="{FF2B5EF4-FFF2-40B4-BE49-F238E27FC236}">
                <a16:creationId xmlns:a16="http://schemas.microsoft.com/office/drawing/2014/main" id="{EC88EC43-A910-41BB-A806-AF5D82A0059C}"/>
              </a:ext>
            </a:extLst>
          </p:cNvPr>
          <p:cNvSpPr txBox="1"/>
          <p:nvPr/>
        </p:nvSpPr>
        <p:spPr>
          <a:xfrm>
            <a:off x="1028701" y="2817379"/>
            <a:ext cx="7505700" cy="3722686"/>
          </a:xfrm>
          <a:prstGeom prst="rect">
            <a:avLst/>
          </a:prstGeom>
        </p:spPr>
        <p:txBody>
          <a:bodyPr wrap="square" lIns="0" tIns="0" rIns="0" bIns="0" rtlCol="0" anchor="t">
            <a:spAutoFit/>
          </a:bodyPr>
          <a:lstStyle/>
          <a:p>
            <a:r>
              <a:rPr lang="en-US" altLang="zh-TW" sz="2199" dirty="0">
                <a:solidFill>
                  <a:srgbClr val="FFFFFF"/>
                </a:solidFill>
                <a:latin typeface="Poppins"/>
              </a:rPr>
              <a:t>We successfully implemented digit detection and object detection models on the PYNQ-Z2. </a:t>
            </a:r>
          </a:p>
          <a:p>
            <a:endParaRPr lang="en-US" altLang="zh-TW" sz="2199" dirty="0">
              <a:solidFill>
                <a:srgbClr val="FFFFFF"/>
              </a:solidFill>
              <a:latin typeface="Poppins"/>
            </a:endParaRPr>
          </a:p>
          <a:p>
            <a:r>
              <a:rPr lang="en-US" altLang="zh-TW" sz="2199" dirty="0">
                <a:solidFill>
                  <a:srgbClr val="FFFFFF"/>
                </a:solidFill>
                <a:latin typeface="Poppins"/>
              </a:rPr>
              <a:t>For the digit detection part, we used a Python program and utilized </a:t>
            </a:r>
            <a:r>
              <a:rPr lang="en-US" altLang="zh-TW" sz="2199" dirty="0" err="1">
                <a:solidFill>
                  <a:srgbClr val="FFFFFF"/>
                </a:solidFill>
                <a:latin typeface="Poppins"/>
              </a:rPr>
              <a:t>Softmax</a:t>
            </a:r>
            <a:r>
              <a:rPr lang="en-US" altLang="zh-TW" sz="2199" dirty="0">
                <a:solidFill>
                  <a:srgbClr val="FFFFFF"/>
                </a:solidFill>
                <a:latin typeface="Poppins"/>
              </a:rPr>
              <a:t> for digit detection, successfully returning correct numerical results. </a:t>
            </a:r>
          </a:p>
          <a:p>
            <a:endParaRPr lang="en-US" altLang="zh-TW" sz="2199" dirty="0">
              <a:solidFill>
                <a:srgbClr val="FFFFFF"/>
              </a:solidFill>
              <a:latin typeface="Poppins"/>
            </a:endParaRPr>
          </a:p>
          <a:p>
            <a:r>
              <a:rPr lang="en-US" altLang="zh-TW" sz="2199" dirty="0">
                <a:solidFill>
                  <a:srgbClr val="FFFFFF"/>
                </a:solidFill>
                <a:latin typeface="Poppins"/>
              </a:rPr>
              <a:t>For the object detection part, we used a C++ program and utilized YOLO_v4 for object detection, successfully identifying and boxing the objects in the images.</a:t>
            </a:r>
            <a:endParaRPr lang="en-US" altLang="zh-TW" sz="2200" b="0" i="0" u="none" strike="noStrike" baseline="0" dirty="0">
              <a:solidFill>
                <a:schemeClr val="bg1"/>
              </a:solidFill>
              <a:latin typeface="Poppins" panose="00000500000000000000" pitchFamily="2" charset="0"/>
              <a:cs typeface="Poppins" panose="00000500000000000000" pitchFamily="2" charset="0"/>
            </a:endParaRPr>
          </a:p>
        </p:txBody>
      </p:sp>
      <p:pic>
        <p:nvPicPr>
          <p:cNvPr id="8" name="圖片 7">
            <a:extLst>
              <a:ext uri="{FF2B5EF4-FFF2-40B4-BE49-F238E27FC236}">
                <a16:creationId xmlns:a16="http://schemas.microsoft.com/office/drawing/2014/main" id="{D7481ED3-C460-40F8-A183-81A904B62966}"/>
              </a:ext>
            </a:extLst>
          </p:cNvPr>
          <p:cNvPicPr>
            <a:picLocks noChangeAspect="1"/>
          </p:cNvPicPr>
          <p:nvPr/>
        </p:nvPicPr>
        <p:blipFill>
          <a:blip r:embed="rId11"/>
          <a:stretch>
            <a:fillRect/>
          </a:stretch>
        </p:blipFill>
        <p:spPr>
          <a:xfrm>
            <a:off x="8958832" y="2916151"/>
            <a:ext cx="7879817" cy="4525620"/>
          </a:xfrm>
          <a:prstGeom prst="rect">
            <a:avLst/>
          </a:prstGeom>
        </p:spPr>
      </p:pic>
    </p:spTree>
    <p:extLst>
      <p:ext uri="{BB962C8B-B14F-4D97-AF65-F5344CB8AC3E}">
        <p14:creationId xmlns:p14="http://schemas.microsoft.com/office/powerpoint/2010/main" val="1106221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30B9512D-D26F-427C-8819-CC07D8A02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8700" y="8743950"/>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18394"/>
            <a:ext cx="14211300" cy="791370"/>
          </a:xfrm>
          <a:prstGeom prst="rect">
            <a:avLst/>
          </a:prstGeom>
        </p:spPr>
        <p:txBody>
          <a:bodyPr wrap="square" lIns="0" tIns="0" rIns="0" bIns="0" rtlCol="0" anchor="t">
            <a:spAutoFit/>
          </a:bodyPr>
          <a:lstStyle/>
          <a:p>
            <a:pPr algn="l">
              <a:lnSpc>
                <a:spcPts val="6099"/>
              </a:lnSpc>
            </a:pPr>
            <a:r>
              <a:rPr lang="en-US" sz="5700" dirty="0">
                <a:solidFill>
                  <a:srgbClr val="FFFFFF"/>
                </a:solidFill>
                <a:latin typeface="Poppins Bold"/>
              </a:rPr>
              <a:t>Project Review - Experience</a:t>
            </a:r>
          </a:p>
        </p:txBody>
      </p:sp>
      <p:sp>
        <p:nvSpPr>
          <p:cNvPr id="22" name="Freeform 22"/>
          <p:cNvSpPr/>
          <p:nvPr/>
        </p:nvSpPr>
        <p:spPr>
          <a:xfrm>
            <a:off x="11731639" y="7481804"/>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29" name="TextBox 21">
            <a:extLst>
              <a:ext uri="{FF2B5EF4-FFF2-40B4-BE49-F238E27FC236}">
                <a16:creationId xmlns:a16="http://schemas.microsoft.com/office/drawing/2014/main" id="{EC88EC43-A910-41BB-A806-AF5D82A0059C}"/>
              </a:ext>
            </a:extLst>
          </p:cNvPr>
          <p:cNvSpPr txBox="1"/>
          <p:nvPr/>
        </p:nvSpPr>
        <p:spPr>
          <a:xfrm>
            <a:off x="1028700" y="2817379"/>
            <a:ext cx="10248900" cy="5414816"/>
          </a:xfrm>
          <a:prstGeom prst="rect">
            <a:avLst/>
          </a:prstGeom>
        </p:spPr>
        <p:txBody>
          <a:bodyPr wrap="square" lIns="0" tIns="0" rIns="0" bIns="0" rtlCol="0" anchor="t">
            <a:spAutoFit/>
          </a:bodyPr>
          <a:lstStyle/>
          <a:p>
            <a:pPr algn="just"/>
            <a:r>
              <a:rPr lang="en-US" altLang="zh-TW" sz="2199" dirty="0">
                <a:solidFill>
                  <a:srgbClr val="FFFFFF"/>
                </a:solidFill>
                <a:latin typeface="Poppins"/>
              </a:rPr>
              <a:t>Our final project took a considerable amount of time to complete. Initially, we thought it was a very challenging task, and even our teacher reminded us to have a backup plan in case we couldn't achieve our goal. </a:t>
            </a:r>
          </a:p>
          <a:p>
            <a:pPr algn="just"/>
            <a:endParaRPr lang="en-US" altLang="zh-TW" sz="2199" dirty="0">
              <a:solidFill>
                <a:srgbClr val="FFFFFF"/>
              </a:solidFill>
              <a:latin typeface="Poppins"/>
            </a:endParaRPr>
          </a:p>
          <a:p>
            <a:pPr algn="just"/>
            <a:r>
              <a:rPr lang="en-US" altLang="zh-TW" sz="2199" dirty="0">
                <a:solidFill>
                  <a:srgbClr val="FFFFFF"/>
                </a:solidFill>
                <a:latin typeface="Poppins"/>
              </a:rPr>
              <a:t>However, after reviewing a large number of documents, such as Xilinx embedded Linux development integration, Xilinx DNNDK environment setup, </a:t>
            </a:r>
            <a:r>
              <a:rPr lang="en-US" altLang="zh-TW" sz="2199" dirty="0" err="1">
                <a:solidFill>
                  <a:srgbClr val="FFFFFF"/>
                </a:solidFill>
                <a:latin typeface="Poppins"/>
              </a:rPr>
              <a:t>JupyterLab</a:t>
            </a:r>
            <a:r>
              <a:rPr lang="en-US" altLang="zh-TW" sz="2199" dirty="0">
                <a:solidFill>
                  <a:srgbClr val="FFFFFF"/>
                </a:solidFill>
                <a:latin typeface="Poppins"/>
              </a:rPr>
              <a:t> manuals, and online resources, we successfully flashed the PYNQ-Z2 development board with the </a:t>
            </a:r>
            <a:r>
              <a:rPr lang="en-US" altLang="zh-TW" sz="2199" dirty="0" err="1">
                <a:solidFill>
                  <a:srgbClr val="FFFFFF"/>
                </a:solidFill>
                <a:latin typeface="Poppins"/>
              </a:rPr>
              <a:t>boot.bin</a:t>
            </a:r>
            <a:r>
              <a:rPr lang="en-US" altLang="zh-TW" sz="2199" dirty="0">
                <a:solidFill>
                  <a:srgbClr val="FFFFFF"/>
                </a:solidFill>
                <a:latin typeface="Poppins"/>
              </a:rPr>
              <a:t> file, set up the entire environment, and used </a:t>
            </a:r>
            <a:r>
              <a:rPr lang="en-US" altLang="zh-TW" sz="2199" dirty="0" err="1">
                <a:solidFill>
                  <a:srgbClr val="FFFFFF"/>
                </a:solidFill>
                <a:latin typeface="Poppins"/>
              </a:rPr>
              <a:t>JupyterLab</a:t>
            </a:r>
            <a:r>
              <a:rPr lang="en-US" altLang="zh-TW" sz="2199" dirty="0">
                <a:solidFill>
                  <a:srgbClr val="FFFFFF"/>
                </a:solidFill>
                <a:latin typeface="Poppins"/>
              </a:rPr>
              <a:t> for host-side development. We then transferred the .elf file to the PYNQ-Z2 development board and integrated it with Python and C++ programs to experiment with digit detection and object detection, successfully returning the desired results. </a:t>
            </a:r>
          </a:p>
          <a:p>
            <a:pPr algn="just"/>
            <a:endParaRPr lang="en-US" altLang="zh-TW" sz="2199" dirty="0">
              <a:solidFill>
                <a:srgbClr val="FFFFFF"/>
              </a:solidFill>
              <a:latin typeface="Poppins"/>
            </a:endParaRPr>
          </a:p>
          <a:p>
            <a:pPr algn="just"/>
            <a:r>
              <a:rPr lang="en-US" altLang="zh-TW" sz="2199" dirty="0">
                <a:solidFill>
                  <a:srgbClr val="FFFFFF"/>
                </a:solidFill>
                <a:latin typeface="Poppins"/>
              </a:rPr>
              <a:t>This final project taught us a great deal about AI SoC, including an understanding of the </a:t>
            </a:r>
            <a:r>
              <a:rPr lang="en-US" altLang="zh-TW" sz="2199" dirty="0" err="1">
                <a:solidFill>
                  <a:srgbClr val="FFFFFF"/>
                </a:solidFill>
                <a:latin typeface="Poppins"/>
              </a:rPr>
              <a:t>Softmax</a:t>
            </a:r>
            <a:r>
              <a:rPr lang="en-US" altLang="zh-TW" sz="2199" dirty="0">
                <a:solidFill>
                  <a:srgbClr val="FFFFFF"/>
                </a:solidFill>
                <a:latin typeface="Poppins"/>
              </a:rPr>
              <a:t> and YOLO algorithms. We gained a lot from this project.</a:t>
            </a:r>
            <a:endParaRPr lang="en-US" altLang="zh-TW" sz="2200" b="0" i="0" u="none" strike="noStrike" baseline="0" dirty="0">
              <a:solidFill>
                <a:schemeClr val="bg1"/>
              </a:solidFill>
              <a:latin typeface="Poppins" panose="00000500000000000000" pitchFamily="2" charset="0"/>
              <a:cs typeface="Poppins" panose="00000500000000000000" pitchFamily="2" charset="0"/>
            </a:endParaRPr>
          </a:p>
        </p:txBody>
      </p:sp>
      <p:pic>
        <p:nvPicPr>
          <p:cNvPr id="7" name="圖片 6">
            <a:extLst>
              <a:ext uri="{FF2B5EF4-FFF2-40B4-BE49-F238E27FC236}">
                <a16:creationId xmlns:a16="http://schemas.microsoft.com/office/drawing/2014/main" id="{F39A8398-8460-493D-A77B-5EB4A95ADC97}"/>
              </a:ext>
            </a:extLst>
          </p:cNvPr>
          <p:cNvPicPr>
            <a:picLocks noChangeAspect="1"/>
          </p:cNvPicPr>
          <p:nvPr/>
        </p:nvPicPr>
        <p:blipFill>
          <a:blip r:embed="rId11"/>
          <a:stretch>
            <a:fillRect/>
          </a:stretch>
        </p:blipFill>
        <p:spPr>
          <a:xfrm>
            <a:off x="11604396" y="3091887"/>
            <a:ext cx="5654903" cy="3969084"/>
          </a:xfrm>
          <a:prstGeom prst="rect">
            <a:avLst/>
          </a:prstGeom>
        </p:spPr>
      </p:pic>
    </p:spTree>
    <p:extLst>
      <p:ext uri="{BB962C8B-B14F-4D97-AF65-F5344CB8AC3E}">
        <p14:creationId xmlns:p14="http://schemas.microsoft.com/office/powerpoint/2010/main" val="3283390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30B9512D-D26F-427C-8819-CC07D8A02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8700" y="8743950"/>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18394"/>
            <a:ext cx="14211300" cy="791370"/>
          </a:xfrm>
          <a:prstGeom prst="rect">
            <a:avLst/>
          </a:prstGeom>
        </p:spPr>
        <p:txBody>
          <a:bodyPr wrap="square" lIns="0" tIns="0" rIns="0" bIns="0" rtlCol="0" anchor="t">
            <a:spAutoFit/>
          </a:bodyPr>
          <a:lstStyle/>
          <a:p>
            <a:pPr algn="l">
              <a:lnSpc>
                <a:spcPts val="6099"/>
              </a:lnSpc>
            </a:pPr>
            <a:r>
              <a:rPr lang="en-US" sz="5700" dirty="0">
                <a:solidFill>
                  <a:srgbClr val="FFFFFF"/>
                </a:solidFill>
                <a:latin typeface="Poppins Bold"/>
              </a:rPr>
              <a:t>Project Review - Task Allocation Table</a:t>
            </a:r>
          </a:p>
        </p:txBody>
      </p:sp>
      <p:sp>
        <p:nvSpPr>
          <p:cNvPr id="22" name="Freeform 22"/>
          <p:cNvSpPr/>
          <p:nvPr/>
        </p:nvSpPr>
        <p:spPr>
          <a:xfrm>
            <a:off x="6553200" y="7569277"/>
            <a:ext cx="5447285" cy="891374"/>
          </a:xfrm>
          <a:custGeom>
            <a:avLst/>
            <a:gdLst/>
            <a:ahLst/>
            <a:cxnLst/>
            <a:rect l="l" t="t" r="r" b="b"/>
            <a:pathLst>
              <a:path w="5447285" h="891374">
                <a:moveTo>
                  <a:pt x="0" y="0"/>
                </a:moveTo>
                <a:lnTo>
                  <a:pt x="5447286" y="0"/>
                </a:lnTo>
                <a:lnTo>
                  <a:pt x="5447286"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graphicFrame>
        <p:nvGraphicFramePr>
          <p:cNvPr id="6" name="表格 6">
            <a:extLst>
              <a:ext uri="{FF2B5EF4-FFF2-40B4-BE49-F238E27FC236}">
                <a16:creationId xmlns:a16="http://schemas.microsoft.com/office/drawing/2014/main" id="{1400E0BD-103C-4052-B31B-D5C48B7ED387}"/>
              </a:ext>
            </a:extLst>
          </p:cNvPr>
          <p:cNvGraphicFramePr>
            <a:graphicFrameLocks noGrp="1"/>
          </p:cNvGraphicFramePr>
          <p:nvPr>
            <p:extLst>
              <p:ext uri="{D42A27DB-BD31-4B8C-83A1-F6EECF244321}">
                <p14:modId xmlns:p14="http://schemas.microsoft.com/office/powerpoint/2010/main" val="2219864334"/>
              </p:ext>
            </p:extLst>
          </p:nvPr>
        </p:nvGraphicFramePr>
        <p:xfrm>
          <a:off x="1028700" y="3009900"/>
          <a:ext cx="16230600" cy="5029200"/>
        </p:xfrm>
        <a:graphic>
          <a:graphicData uri="http://schemas.openxmlformats.org/drawingml/2006/table">
            <a:tbl>
              <a:tblPr firstRow="1" bandRow="1">
                <a:tableStyleId>{5C22544A-7EE6-4342-B048-85BDC9FD1C3A}</a:tableStyleId>
              </a:tblPr>
              <a:tblGrid>
                <a:gridCol w="7277100">
                  <a:extLst>
                    <a:ext uri="{9D8B030D-6E8A-4147-A177-3AD203B41FA5}">
                      <a16:colId xmlns:a16="http://schemas.microsoft.com/office/drawing/2014/main" val="3607517827"/>
                    </a:ext>
                  </a:extLst>
                </a:gridCol>
                <a:gridCol w="8953500">
                  <a:extLst>
                    <a:ext uri="{9D8B030D-6E8A-4147-A177-3AD203B41FA5}">
                      <a16:colId xmlns:a16="http://schemas.microsoft.com/office/drawing/2014/main" val="765453592"/>
                    </a:ext>
                  </a:extLst>
                </a:gridCol>
              </a:tblGrid>
              <a:tr h="965033">
                <a:tc>
                  <a:txBody>
                    <a:bodyPr/>
                    <a:lstStyle/>
                    <a:p>
                      <a:pPr algn="ctr"/>
                      <a:r>
                        <a:rPr lang="en-US" altLang="zh-TW" sz="5400" dirty="0">
                          <a:latin typeface="Poppins" panose="00000500000000000000" pitchFamily="2" charset="0"/>
                          <a:cs typeface="Poppins" panose="00000500000000000000" pitchFamily="2" charset="0"/>
                        </a:rPr>
                        <a:t>Name</a:t>
                      </a:r>
                      <a:endParaRPr lang="zh-TW" altLang="en-US" sz="5400" dirty="0">
                        <a:latin typeface="Poppins" panose="00000500000000000000" pitchFamily="2" charset="0"/>
                        <a:cs typeface="Poppins" panose="00000500000000000000"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5400" dirty="0">
                          <a:latin typeface="Poppins" panose="00000500000000000000" pitchFamily="2" charset="0"/>
                          <a:cs typeface="Poppins" panose="00000500000000000000" pitchFamily="2" charset="0"/>
                        </a:rPr>
                        <a:t>Work for</a:t>
                      </a:r>
                      <a:endParaRPr lang="zh-TW" altLang="en-US" sz="54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732310585"/>
                  </a:ext>
                </a:extLst>
              </a:tr>
              <a:tr h="2040526">
                <a:tc>
                  <a:txBody>
                    <a:bodyPr/>
                    <a:lstStyle/>
                    <a:p>
                      <a:pPr algn="ctr"/>
                      <a:r>
                        <a:rPr lang="en-US" altLang="zh-TW" sz="4400" dirty="0">
                          <a:latin typeface="Poppins" panose="00000500000000000000" pitchFamily="2" charset="0"/>
                          <a:cs typeface="Poppins" panose="00000500000000000000" pitchFamily="2" charset="0"/>
                        </a:rPr>
                        <a:t>Yi-Lin, Lee (50%)</a:t>
                      </a:r>
                      <a:endParaRPr lang="zh-TW" altLang="en-US" sz="4400" dirty="0">
                        <a:latin typeface="Poppins" panose="00000500000000000000" pitchFamily="2" charset="0"/>
                        <a:cs typeface="Poppins" panose="00000500000000000000" pitchFamily="2" charset="0"/>
                      </a:endParaRPr>
                    </a:p>
                  </a:txBody>
                  <a:tcPr/>
                </a:tc>
                <a:tc>
                  <a:txBody>
                    <a:bodyPr/>
                    <a:lstStyle/>
                    <a:p>
                      <a:r>
                        <a:rPr lang="en-US" altLang="zh-TW" sz="3200" dirty="0"/>
                        <a:t>Integration of digit detection and object detection code, development board environment integration, final report writing, and result recording.</a:t>
                      </a:r>
                      <a:endParaRPr lang="zh-TW" altLang="en-US" sz="3200" dirty="0"/>
                    </a:p>
                  </a:txBody>
                  <a:tcPr/>
                </a:tc>
                <a:extLst>
                  <a:ext uri="{0D108BD9-81ED-4DB2-BD59-A6C34878D82A}">
                    <a16:rowId xmlns:a16="http://schemas.microsoft.com/office/drawing/2014/main" val="4020524390"/>
                  </a:ext>
                </a:extLst>
              </a:tr>
              <a:tr h="20236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4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Fu-</a:t>
                      </a:r>
                      <a:r>
                        <a:rPr kumimoji="0" lang="en-US" altLang="zh-TW" sz="4400" b="0" i="0" u="none" strike="noStrike" kern="1200" cap="none" spc="0" normalizeH="0" baseline="0" noProof="0" dirty="0" err="1">
                          <a:ln>
                            <a:noFill/>
                          </a:ln>
                          <a:solidFill>
                            <a:prstClr val="black"/>
                          </a:solidFill>
                          <a:effectLst/>
                          <a:uLnTx/>
                          <a:uFillTx/>
                          <a:latin typeface="Poppins" panose="00000500000000000000" pitchFamily="2" charset="0"/>
                          <a:ea typeface="+mn-ea"/>
                          <a:cs typeface="Poppins" panose="00000500000000000000" pitchFamily="2" charset="0"/>
                        </a:rPr>
                        <a:t>Yeng</a:t>
                      </a:r>
                      <a:r>
                        <a:rPr kumimoji="0" lang="en-US" altLang="zh-TW" sz="4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 Chang (50%)</a:t>
                      </a:r>
                      <a:endParaRPr kumimoji="0" lang="zh-TW" altLang="en-US" sz="4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800" dirty="0">
                        <a:latin typeface="Poppins" panose="00000500000000000000" pitchFamily="2" charset="0"/>
                        <a:cs typeface="Poppins" panose="00000500000000000000" pitchFamily="2" charset="0"/>
                      </a:endParaRPr>
                    </a:p>
                  </a:txBody>
                  <a:tcPr/>
                </a:tc>
                <a:tc>
                  <a:txBody>
                    <a:bodyPr/>
                    <a:lstStyle/>
                    <a:p>
                      <a:r>
                        <a:rPr lang="en-US" altLang="zh-TW" sz="3200" dirty="0"/>
                        <a:t>Design concept, DPU design and integration, DNNDK development environment setup, </a:t>
                      </a:r>
                      <a:r>
                        <a:rPr lang="en-US" altLang="zh-TW" sz="3200" dirty="0" err="1"/>
                        <a:t>PetaLinux</a:t>
                      </a:r>
                      <a:r>
                        <a:rPr lang="en-US" altLang="zh-TW" sz="3200" dirty="0"/>
                        <a:t> setup, and SD card flashing.</a:t>
                      </a:r>
                      <a:endParaRPr lang="zh-TW" altLang="en-US" sz="3200" dirty="0"/>
                    </a:p>
                  </a:txBody>
                  <a:tcPr/>
                </a:tc>
                <a:extLst>
                  <a:ext uri="{0D108BD9-81ED-4DB2-BD59-A6C34878D82A}">
                    <a16:rowId xmlns:a16="http://schemas.microsoft.com/office/drawing/2014/main" val="1003226593"/>
                  </a:ext>
                </a:extLst>
              </a:tr>
            </a:tbl>
          </a:graphicData>
        </a:graphic>
      </p:graphicFrame>
    </p:spTree>
    <p:extLst>
      <p:ext uri="{BB962C8B-B14F-4D97-AF65-F5344CB8AC3E}">
        <p14:creationId xmlns:p14="http://schemas.microsoft.com/office/powerpoint/2010/main" val="3561557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4" name="圖片 23">
            <a:extLst>
              <a:ext uri="{FF2B5EF4-FFF2-40B4-BE49-F238E27FC236}">
                <a16:creationId xmlns:a16="http://schemas.microsoft.com/office/drawing/2014/main" id="{0592C9AF-699E-4104-B0BE-D946C1C45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8197559" y="4420384"/>
            <a:ext cx="10087092" cy="3780193"/>
          </a:xfrm>
          <a:custGeom>
            <a:avLst/>
            <a:gdLst/>
            <a:ahLst/>
            <a:cxnLst/>
            <a:rect l="l" t="t" r="r" b="b"/>
            <a:pathLst>
              <a:path w="10428119" h="3780193">
                <a:moveTo>
                  <a:pt x="0" y="0"/>
                </a:moveTo>
                <a:lnTo>
                  <a:pt x="10428119" y="0"/>
                </a:lnTo>
                <a:lnTo>
                  <a:pt x="10428119" y="3780193"/>
                </a:lnTo>
                <a:lnTo>
                  <a:pt x="0" y="3780193"/>
                </a:lnTo>
                <a:lnTo>
                  <a:pt x="0" y="0"/>
                </a:lnTo>
                <a:close/>
              </a:path>
            </a:pathLst>
          </a:custGeom>
          <a:blipFill>
            <a:blip r:embed="rId9"/>
            <a:stretch>
              <a:fillRect/>
            </a:stretch>
          </a:blipFill>
        </p:spPr>
      </p:sp>
      <p:sp>
        <p:nvSpPr>
          <p:cNvPr id="12" name="TextBox 12"/>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3" name="TextBox 13"/>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4" name="TextBox 14"/>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5" name="TextBox 15"/>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6" name="TextBox 16"/>
          <p:cNvSpPr txBox="1"/>
          <p:nvPr/>
        </p:nvSpPr>
        <p:spPr>
          <a:xfrm>
            <a:off x="1488140" y="9050337"/>
            <a:ext cx="6985577"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Medium"/>
              </a:rPr>
              <a:t>National Yunlin University of Science and Technology</a:t>
            </a:r>
          </a:p>
        </p:txBody>
      </p:sp>
      <p:sp>
        <p:nvSpPr>
          <p:cNvPr id="17" name="TextBox 17"/>
          <p:cNvSpPr txBox="1"/>
          <p:nvPr/>
        </p:nvSpPr>
        <p:spPr>
          <a:xfrm>
            <a:off x="11257861" y="9050337"/>
            <a:ext cx="4847100"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18" name="TextBox 18"/>
          <p:cNvSpPr txBox="1"/>
          <p:nvPr/>
        </p:nvSpPr>
        <p:spPr>
          <a:xfrm>
            <a:off x="1488140" y="2792233"/>
            <a:ext cx="9862709" cy="1714344"/>
          </a:xfrm>
          <a:prstGeom prst="rect">
            <a:avLst/>
          </a:prstGeom>
        </p:spPr>
        <p:txBody>
          <a:bodyPr lIns="0" tIns="0" rIns="0" bIns="0" rtlCol="0" anchor="t">
            <a:spAutoFit/>
          </a:bodyPr>
          <a:lstStyle/>
          <a:p>
            <a:pPr algn="l">
              <a:lnSpc>
                <a:spcPts val="12336"/>
              </a:lnSpc>
            </a:pPr>
            <a:r>
              <a:rPr lang="en-US" sz="11529">
                <a:solidFill>
                  <a:srgbClr val="FFFFFF"/>
                </a:solidFill>
                <a:latin typeface="Poppins Bold"/>
              </a:rPr>
              <a:t>Thank You</a:t>
            </a:r>
          </a:p>
        </p:txBody>
      </p:sp>
      <p:sp>
        <p:nvSpPr>
          <p:cNvPr id="19" name="TextBox 19"/>
          <p:cNvSpPr txBox="1"/>
          <p:nvPr/>
        </p:nvSpPr>
        <p:spPr>
          <a:xfrm>
            <a:off x="1488140" y="4382751"/>
            <a:ext cx="7509483" cy="473075"/>
          </a:xfrm>
          <a:prstGeom prst="rect">
            <a:avLst/>
          </a:prstGeom>
        </p:spPr>
        <p:txBody>
          <a:bodyPr lIns="0" tIns="0" rIns="0" bIns="0" rtlCol="0" anchor="t">
            <a:spAutoFit/>
          </a:bodyPr>
          <a:lstStyle/>
          <a:p>
            <a:pPr algn="l">
              <a:lnSpc>
                <a:spcPts val="3910"/>
              </a:lnSpc>
            </a:pPr>
            <a:r>
              <a:rPr lang="en-US" sz="2300" spc="1311">
                <a:solidFill>
                  <a:srgbClr val="FFFFFF"/>
                </a:solidFill>
                <a:latin typeface="Poppins"/>
              </a:rPr>
              <a:t>FOR YOUR ATTENTION</a:t>
            </a:r>
          </a:p>
        </p:txBody>
      </p:sp>
      <p:sp>
        <p:nvSpPr>
          <p:cNvPr id="20" name="Freeform 20"/>
          <p:cNvSpPr/>
          <p:nvPr/>
        </p:nvSpPr>
        <p:spPr>
          <a:xfrm flipH="1">
            <a:off x="12737802" y="2717865"/>
            <a:ext cx="5644451" cy="1395719"/>
          </a:xfrm>
          <a:custGeom>
            <a:avLst/>
            <a:gdLst/>
            <a:ahLst/>
            <a:cxnLst/>
            <a:rect l="l" t="t" r="r" b="b"/>
            <a:pathLst>
              <a:path w="5644451" h="1395719">
                <a:moveTo>
                  <a:pt x="5644452" y="0"/>
                </a:moveTo>
                <a:lnTo>
                  <a:pt x="0" y="0"/>
                </a:lnTo>
                <a:lnTo>
                  <a:pt x="0" y="1395719"/>
                </a:lnTo>
                <a:lnTo>
                  <a:pt x="5644452" y="1395719"/>
                </a:lnTo>
                <a:lnTo>
                  <a:pt x="5644452" y="0"/>
                </a:lnTo>
                <a:close/>
              </a:path>
            </a:pathLst>
          </a:custGeom>
          <a:blipFill>
            <a:blip r:embed="rId10">
              <a:alphaModFix amt="30000"/>
              <a:extLst>
                <a:ext uri="{96DAC541-7B7A-43D3-8B79-37D633B846F1}">
                  <asvg:svgBlip xmlns:asvg="http://schemas.microsoft.com/office/drawing/2016/SVG/main" r:embed="rId11"/>
                </a:ext>
              </a:extLst>
            </a:blip>
            <a:stretch>
              <a:fillRect/>
            </a:stretch>
          </a:blipFill>
        </p:spPr>
      </p:sp>
      <p:sp>
        <p:nvSpPr>
          <p:cNvPr id="21" name="Freeform 21"/>
          <p:cNvSpPr/>
          <p:nvPr/>
        </p:nvSpPr>
        <p:spPr>
          <a:xfrm>
            <a:off x="-1235503" y="2272178"/>
            <a:ext cx="5447285" cy="891374"/>
          </a:xfrm>
          <a:custGeom>
            <a:avLst/>
            <a:gdLst/>
            <a:ahLst/>
            <a:cxnLst/>
            <a:rect l="l" t="t" r="r" b="b"/>
            <a:pathLst>
              <a:path w="5447285" h="891374">
                <a:moveTo>
                  <a:pt x="0" y="0"/>
                </a:moveTo>
                <a:lnTo>
                  <a:pt x="5447286" y="0"/>
                </a:lnTo>
                <a:lnTo>
                  <a:pt x="5447286" y="891373"/>
                </a:lnTo>
                <a:lnTo>
                  <a:pt x="0" y="891373"/>
                </a:lnTo>
                <a:lnTo>
                  <a:pt x="0" y="0"/>
                </a:lnTo>
                <a:close/>
              </a:path>
            </a:pathLst>
          </a:custGeom>
          <a:blipFill>
            <a:blip r:embed="rId12">
              <a:alphaModFix amt="30000"/>
              <a:extLst>
                <a:ext uri="{96DAC541-7B7A-43D3-8B79-37D633B846F1}">
                  <asvg:svgBlip xmlns:asvg="http://schemas.microsoft.com/office/drawing/2016/SVG/main" r:embed="rId13"/>
                </a:ext>
              </a:extLst>
            </a:blip>
            <a:stretch>
              <a:fillRect/>
            </a:stretch>
          </a:blipFill>
        </p:spPr>
      </p:sp>
      <p:sp>
        <p:nvSpPr>
          <p:cNvPr id="22" name="Freeform 22"/>
          <p:cNvSpPr/>
          <p:nvPr/>
        </p:nvSpPr>
        <p:spPr>
          <a:xfrm>
            <a:off x="7391400" y="4619288"/>
            <a:ext cx="2031358" cy="2100088"/>
          </a:xfrm>
          <a:custGeom>
            <a:avLst/>
            <a:gdLst/>
            <a:ahLst/>
            <a:cxnLst/>
            <a:rect l="l" t="t" r="r" b="b"/>
            <a:pathLst>
              <a:path w="2031358" h="2100088">
                <a:moveTo>
                  <a:pt x="0" y="0"/>
                </a:moveTo>
                <a:lnTo>
                  <a:pt x="2031358" y="0"/>
                </a:lnTo>
                <a:lnTo>
                  <a:pt x="2031358" y="2100088"/>
                </a:lnTo>
                <a:lnTo>
                  <a:pt x="0" y="210008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3" name="Freeform 23"/>
          <p:cNvSpPr/>
          <p:nvPr/>
        </p:nvSpPr>
        <p:spPr>
          <a:xfrm>
            <a:off x="1488140" y="5589251"/>
            <a:ext cx="3657600" cy="871174"/>
          </a:xfrm>
          <a:custGeom>
            <a:avLst/>
            <a:gdLst/>
            <a:ahLst/>
            <a:cxnLst/>
            <a:rect l="l" t="t" r="r" b="b"/>
            <a:pathLst>
              <a:path w="3657600" h="871174">
                <a:moveTo>
                  <a:pt x="0" y="0"/>
                </a:moveTo>
                <a:lnTo>
                  <a:pt x="3657600" y="0"/>
                </a:lnTo>
                <a:lnTo>
                  <a:pt x="3657600" y="871174"/>
                </a:lnTo>
                <a:lnTo>
                  <a:pt x="0" y="871174"/>
                </a:lnTo>
                <a:lnTo>
                  <a:pt x="0" y="0"/>
                </a:lnTo>
                <a:close/>
              </a:path>
            </a:pathLst>
          </a:custGeom>
          <a:blipFill>
            <a:blip r:embed="rId16">
              <a:alphaModFix amt="30000"/>
              <a:extLst>
                <a:ext uri="{96DAC541-7B7A-43D3-8B79-37D633B846F1}">
                  <asvg:svgBlip xmlns:asvg="http://schemas.microsoft.com/office/drawing/2016/SVG/main" r:embed="rId17"/>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C7983C78-B0AE-48B7-982B-CD4A874AA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1477552" y="7627139"/>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1028700" y="2817376"/>
            <a:ext cx="10448852" cy="5654177"/>
          </a:xfrm>
          <a:prstGeom prst="rect">
            <a:avLst/>
          </a:prstGeom>
        </p:spPr>
        <p:txBody>
          <a:bodyPr lIns="0" tIns="0" rIns="0" bIns="0" rtlCol="0" anchor="t">
            <a:spAutoFit/>
          </a:bodyPr>
          <a:lstStyle/>
          <a:p>
            <a:pPr>
              <a:lnSpc>
                <a:spcPts val="3739"/>
              </a:lnSpc>
            </a:pPr>
            <a:r>
              <a:rPr lang="en-US" sz="2199" dirty="0">
                <a:solidFill>
                  <a:srgbClr val="FFFFFF"/>
                </a:solidFill>
                <a:latin typeface="Poppins Bold"/>
              </a:rPr>
              <a:t>The DPU has the following features:</a:t>
            </a:r>
          </a:p>
          <a:p>
            <a:pPr>
              <a:lnSpc>
                <a:spcPts val="3739"/>
              </a:lnSpc>
            </a:pPr>
            <a:r>
              <a:rPr lang="en-US" sz="2199" dirty="0">
                <a:solidFill>
                  <a:srgbClr val="FFFFFF"/>
                </a:solidFill>
                <a:latin typeface="Poppins"/>
              </a:rPr>
              <a:t>•One AXI slave interface for accessing configuration and status registers.</a:t>
            </a:r>
          </a:p>
          <a:p>
            <a:pPr>
              <a:lnSpc>
                <a:spcPts val="3739"/>
              </a:lnSpc>
            </a:pPr>
            <a:r>
              <a:rPr lang="en-US" sz="2199" dirty="0">
                <a:solidFill>
                  <a:srgbClr val="FFFFFF"/>
                </a:solidFill>
                <a:latin typeface="Poppins"/>
              </a:rPr>
              <a:t>•One AXI master interface for accessing instructions.</a:t>
            </a:r>
          </a:p>
          <a:p>
            <a:pPr>
              <a:lnSpc>
                <a:spcPts val="3739"/>
              </a:lnSpc>
            </a:pPr>
            <a:r>
              <a:rPr lang="en-US" sz="2199" dirty="0">
                <a:solidFill>
                  <a:srgbClr val="FFFFFF"/>
                </a:solidFill>
                <a:latin typeface="Poppins"/>
              </a:rPr>
              <a:t>•Supports configurable AXI master interface with 64 or 128 bits for accessing data depending on the target device.</a:t>
            </a:r>
          </a:p>
          <a:p>
            <a:pPr>
              <a:lnSpc>
                <a:spcPts val="3739"/>
              </a:lnSpc>
            </a:pPr>
            <a:r>
              <a:rPr lang="en-US" sz="2199" dirty="0">
                <a:solidFill>
                  <a:srgbClr val="FFFFFF"/>
                </a:solidFill>
                <a:latin typeface="Poppins Bold"/>
              </a:rPr>
              <a:t>Some highlights of DPU functionality include:</a:t>
            </a:r>
          </a:p>
          <a:p>
            <a:pPr>
              <a:lnSpc>
                <a:spcPts val="3739"/>
              </a:lnSpc>
            </a:pPr>
            <a:r>
              <a:rPr lang="en-US" sz="2199" dirty="0">
                <a:solidFill>
                  <a:srgbClr val="FFFFFF"/>
                </a:solidFill>
                <a:latin typeface="Poppins"/>
              </a:rPr>
              <a:t>•Configurable hardware architecture core includes: B512, B800, B1024, B1152, B1600, B2304, B3136, and B4096</a:t>
            </a:r>
          </a:p>
          <a:p>
            <a:pPr>
              <a:lnSpc>
                <a:spcPts val="3739"/>
              </a:lnSpc>
            </a:pPr>
            <a:r>
              <a:rPr lang="en-US" sz="2199" dirty="0">
                <a:solidFill>
                  <a:srgbClr val="FFFFFF"/>
                </a:solidFill>
                <a:latin typeface="Poppins"/>
              </a:rPr>
              <a:t>•Maximum of three homogeneous cores</a:t>
            </a:r>
          </a:p>
          <a:p>
            <a:pPr>
              <a:lnSpc>
                <a:spcPts val="3739"/>
              </a:lnSpc>
            </a:pPr>
            <a:r>
              <a:rPr lang="en-US" sz="2199" dirty="0">
                <a:solidFill>
                  <a:srgbClr val="FFFFFF"/>
                </a:solidFill>
                <a:latin typeface="Poppins"/>
              </a:rPr>
              <a:t>•Convolution and deconvolution</a:t>
            </a:r>
          </a:p>
          <a:p>
            <a:pPr>
              <a:lnSpc>
                <a:spcPts val="3739"/>
              </a:lnSpc>
            </a:pPr>
            <a:r>
              <a:rPr lang="en-US" sz="2199" dirty="0">
                <a:solidFill>
                  <a:srgbClr val="FFFFFF"/>
                </a:solidFill>
                <a:latin typeface="Poppins"/>
              </a:rPr>
              <a:t>•</a:t>
            </a:r>
            <a:r>
              <a:rPr lang="en-US" sz="2199" dirty="0" err="1">
                <a:solidFill>
                  <a:srgbClr val="FFFFFF"/>
                </a:solidFill>
                <a:latin typeface="Poppins"/>
              </a:rPr>
              <a:t>ReLU</a:t>
            </a:r>
            <a:r>
              <a:rPr lang="en-US" sz="2199" dirty="0">
                <a:solidFill>
                  <a:srgbClr val="FFFFFF"/>
                </a:solidFill>
                <a:latin typeface="Poppins"/>
              </a:rPr>
              <a:t> , ReLU6, and Leaky </a:t>
            </a:r>
            <a:r>
              <a:rPr lang="en-US" sz="2199" dirty="0" err="1">
                <a:solidFill>
                  <a:srgbClr val="FFFFFF"/>
                </a:solidFill>
                <a:latin typeface="Poppins"/>
              </a:rPr>
              <a:t>ReLU</a:t>
            </a:r>
            <a:endParaRPr lang="en-US" sz="2199" dirty="0">
              <a:solidFill>
                <a:srgbClr val="FFFFFF"/>
              </a:solidFill>
              <a:latin typeface="Poppins"/>
            </a:endParaRPr>
          </a:p>
          <a:p>
            <a:pPr>
              <a:lnSpc>
                <a:spcPts val="3739"/>
              </a:lnSpc>
            </a:pPr>
            <a:r>
              <a:rPr lang="en-US" sz="2199" dirty="0">
                <a:solidFill>
                  <a:srgbClr val="FFFFFF"/>
                </a:solidFill>
                <a:latin typeface="Poppins"/>
              </a:rPr>
              <a:t>•</a:t>
            </a:r>
            <a:r>
              <a:rPr lang="en-US" sz="2199" dirty="0" err="1">
                <a:solidFill>
                  <a:srgbClr val="FFFFFF"/>
                </a:solidFill>
                <a:latin typeface="Poppins"/>
              </a:rPr>
              <a:t>Softmax</a:t>
            </a:r>
            <a:r>
              <a:rPr lang="en-US" sz="2199" dirty="0">
                <a:solidFill>
                  <a:srgbClr val="FFFFFF"/>
                </a:solidFill>
                <a:latin typeface="Poppins"/>
              </a:rPr>
              <a:t> (Not Support at Zynq 7000)</a:t>
            </a:r>
          </a:p>
        </p:txBody>
      </p:sp>
      <p:sp>
        <p:nvSpPr>
          <p:cNvPr id="13" name="Freeform 13"/>
          <p:cNvSpPr/>
          <p:nvPr/>
        </p:nvSpPr>
        <p:spPr>
          <a:xfrm>
            <a:off x="12274349" y="3079572"/>
            <a:ext cx="4984951" cy="3011044"/>
          </a:xfrm>
          <a:custGeom>
            <a:avLst/>
            <a:gdLst/>
            <a:ahLst/>
            <a:cxnLst/>
            <a:rect l="l" t="t" r="r" b="b"/>
            <a:pathLst>
              <a:path w="4984951" h="3011044">
                <a:moveTo>
                  <a:pt x="0" y="0"/>
                </a:moveTo>
                <a:lnTo>
                  <a:pt x="4984951" y="0"/>
                </a:lnTo>
                <a:lnTo>
                  <a:pt x="4984951" y="3011044"/>
                </a:lnTo>
                <a:lnTo>
                  <a:pt x="0" y="3011044"/>
                </a:lnTo>
                <a:lnTo>
                  <a:pt x="0" y="0"/>
                </a:lnTo>
                <a:close/>
              </a:path>
            </a:pathLst>
          </a:custGeom>
          <a:blipFill>
            <a:blip r:embed="rId11"/>
            <a:stretch>
              <a:fillRect/>
            </a:stretch>
          </a:blipFill>
        </p:spPr>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18394"/>
            <a:ext cx="8671539" cy="856107"/>
          </a:xfrm>
          <a:prstGeom prst="rect">
            <a:avLst/>
          </a:prstGeom>
        </p:spPr>
        <p:txBody>
          <a:bodyPr lIns="0" tIns="0" rIns="0" bIns="0" rtlCol="0" anchor="t">
            <a:spAutoFit/>
          </a:bodyPr>
          <a:lstStyle/>
          <a:p>
            <a:pPr algn="l">
              <a:lnSpc>
                <a:spcPts val="6099"/>
              </a:lnSpc>
            </a:pPr>
            <a:r>
              <a:rPr lang="en-US" sz="5700">
                <a:solidFill>
                  <a:srgbClr val="FFFFFF"/>
                </a:solidFill>
                <a:latin typeface="Poppins Bold"/>
              </a:rPr>
              <a:t>Design Thinking - DPU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B6EA500B-5323-4121-BCD4-5E3B544C5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1477552" y="7627139"/>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3512148" y="3854513"/>
            <a:ext cx="12376181" cy="4769876"/>
          </a:xfrm>
          <a:custGeom>
            <a:avLst/>
            <a:gdLst/>
            <a:ahLst/>
            <a:cxnLst/>
            <a:rect l="l" t="t" r="r" b="b"/>
            <a:pathLst>
              <a:path w="12376181" h="4769876">
                <a:moveTo>
                  <a:pt x="0" y="0"/>
                </a:moveTo>
                <a:lnTo>
                  <a:pt x="12376182" y="0"/>
                </a:lnTo>
                <a:lnTo>
                  <a:pt x="12376182" y="4769876"/>
                </a:lnTo>
                <a:lnTo>
                  <a:pt x="0" y="4769876"/>
                </a:lnTo>
                <a:lnTo>
                  <a:pt x="0" y="0"/>
                </a:lnTo>
                <a:close/>
              </a:path>
            </a:pathLst>
          </a:custGeom>
          <a:blipFill>
            <a:blip r:embed="rId11"/>
            <a:stretch>
              <a:fillRect/>
            </a:stretch>
          </a:blipFill>
        </p:spPr>
      </p:sp>
      <p:sp>
        <p:nvSpPr>
          <p:cNvPr id="13" name="TextBox 13"/>
          <p:cNvSpPr txBox="1"/>
          <p:nvPr/>
        </p:nvSpPr>
        <p:spPr>
          <a:xfrm>
            <a:off x="1028700" y="2817376"/>
            <a:ext cx="14390359" cy="917575"/>
          </a:xfrm>
          <a:prstGeom prst="rect">
            <a:avLst/>
          </a:prstGeom>
        </p:spPr>
        <p:txBody>
          <a:bodyPr lIns="0" tIns="0" rIns="0" bIns="0" rtlCol="0" anchor="t">
            <a:spAutoFit/>
          </a:bodyPr>
          <a:lstStyle/>
          <a:p>
            <a:pPr algn="just">
              <a:lnSpc>
                <a:spcPts val="3739"/>
              </a:lnSpc>
            </a:pPr>
            <a:r>
              <a:rPr lang="en-US" sz="2199">
                <a:solidFill>
                  <a:srgbClr val="FFFFFF"/>
                </a:solidFill>
                <a:latin typeface="Poppins"/>
              </a:rPr>
              <a:t>•DSP Double Data Rate (DDR) technique is used to improve the performance achieved with the device.</a:t>
            </a:r>
          </a:p>
          <a:p>
            <a:pPr algn="just">
              <a:lnSpc>
                <a:spcPts val="3739"/>
              </a:lnSpc>
            </a:pPr>
            <a:r>
              <a:rPr lang="en-US" sz="2199">
                <a:solidFill>
                  <a:srgbClr val="FFFFFF"/>
                </a:solidFill>
                <a:latin typeface="Poppins"/>
              </a:rPr>
              <a:t>•Therefore, two input clocks for the DPU are needed, one for general logic, and the other for DSP slices.</a:t>
            </a:r>
          </a:p>
        </p:txBody>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18394"/>
            <a:ext cx="15896137" cy="717423"/>
          </a:xfrm>
          <a:prstGeom prst="rect">
            <a:avLst/>
          </a:prstGeom>
        </p:spPr>
        <p:txBody>
          <a:bodyPr lIns="0" tIns="0" rIns="0" bIns="0" rtlCol="0" anchor="t">
            <a:spAutoFit/>
          </a:bodyPr>
          <a:lstStyle/>
          <a:p>
            <a:pPr algn="l">
              <a:lnSpc>
                <a:spcPts val="5136"/>
              </a:lnSpc>
            </a:pPr>
            <a:r>
              <a:rPr lang="en-US" sz="4800">
                <a:solidFill>
                  <a:srgbClr val="FFFFFF"/>
                </a:solidFill>
                <a:latin typeface="Poppins Bold"/>
              </a:rPr>
              <a:t>Design Thinking - DPU with Enhanced Usage of DSP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CB1EBD3D-CA48-4FC6-A38B-F652EE42C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1477552" y="7627139"/>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4560168" y="4514671"/>
            <a:ext cx="9167665" cy="3916284"/>
          </a:xfrm>
          <a:custGeom>
            <a:avLst/>
            <a:gdLst/>
            <a:ahLst/>
            <a:cxnLst/>
            <a:rect l="l" t="t" r="r" b="b"/>
            <a:pathLst>
              <a:path w="9167665" h="3916284">
                <a:moveTo>
                  <a:pt x="0" y="0"/>
                </a:moveTo>
                <a:lnTo>
                  <a:pt x="9167664" y="0"/>
                </a:lnTo>
                <a:lnTo>
                  <a:pt x="9167664" y="3916284"/>
                </a:lnTo>
                <a:lnTo>
                  <a:pt x="0" y="3916284"/>
                </a:lnTo>
                <a:lnTo>
                  <a:pt x="0" y="0"/>
                </a:lnTo>
                <a:close/>
              </a:path>
            </a:pathLst>
          </a:custGeom>
          <a:blipFill>
            <a:blip r:embed="rId11"/>
            <a:stretch>
              <a:fillRect/>
            </a:stretch>
          </a:blipFill>
        </p:spPr>
      </p:sp>
      <p:sp>
        <p:nvSpPr>
          <p:cNvPr id="13" name="TextBox 13"/>
          <p:cNvSpPr txBox="1"/>
          <p:nvPr/>
        </p:nvSpPr>
        <p:spPr>
          <a:xfrm>
            <a:off x="1028700" y="2817376"/>
            <a:ext cx="15492553" cy="1384300"/>
          </a:xfrm>
          <a:prstGeom prst="rect">
            <a:avLst/>
          </a:prstGeom>
        </p:spPr>
        <p:txBody>
          <a:bodyPr lIns="0" tIns="0" rIns="0" bIns="0" rtlCol="0" anchor="t">
            <a:spAutoFit/>
          </a:bodyPr>
          <a:lstStyle/>
          <a:p>
            <a:pPr algn="just">
              <a:lnSpc>
                <a:spcPts val="3739"/>
              </a:lnSpc>
            </a:pPr>
            <a:r>
              <a:rPr lang="en-US" sz="2199">
                <a:solidFill>
                  <a:srgbClr val="FFFFFF"/>
                </a:solidFill>
                <a:latin typeface="Poppins"/>
              </a:rPr>
              <a:t>•The DPU requires a device driver which is included in the Xilinx Deep Neural Network Development Kit (DNNDK) toolchain.</a:t>
            </a:r>
          </a:p>
          <a:p>
            <a:pPr algn="just">
              <a:lnSpc>
                <a:spcPts val="3739"/>
              </a:lnSpc>
            </a:pPr>
            <a:r>
              <a:rPr lang="en-US" sz="2199">
                <a:solidFill>
                  <a:srgbClr val="FFFFFF"/>
                </a:solidFill>
                <a:latin typeface="Poppins"/>
              </a:rPr>
              <a:t>•Vivado to generate the bitstream. Then, download the bitstream to the target board and install the DPU driver.</a:t>
            </a:r>
          </a:p>
        </p:txBody>
      </p:sp>
      <p:sp>
        <p:nvSpPr>
          <p:cNvPr id="14" name="TextBox 14"/>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5" name="TextBox 15"/>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6" name="TextBox 16"/>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7" name="TextBox 17"/>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8" name="TextBox 18"/>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9" name="TextBox 19"/>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20" name="TextBox 20"/>
          <p:cNvSpPr txBox="1"/>
          <p:nvPr/>
        </p:nvSpPr>
        <p:spPr>
          <a:xfrm>
            <a:off x="1028700" y="1818394"/>
            <a:ext cx="15896137" cy="717423"/>
          </a:xfrm>
          <a:prstGeom prst="rect">
            <a:avLst/>
          </a:prstGeom>
        </p:spPr>
        <p:txBody>
          <a:bodyPr lIns="0" tIns="0" rIns="0" bIns="0" rtlCol="0" anchor="t">
            <a:spAutoFit/>
          </a:bodyPr>
          <a:lstStyle/>
          <a:p>
            <a:pPr algn="l">
              <a:lnSpc>
                <a:spcPts val="5136"/>
              </a:lnSpc>
            </a:pPr>
            <a:r>
              <a:rPr lang="en-US" sz="4800">
                <a:solidFill>
                  <a:srgbClr val="FFFFFF"/>
                </a:solidFill>
                <a:latin typeface="Poppins Bold"/>
              </a:rPr>
              <a:t>Design Thinking - DPU Development Flow</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7BDE20BA-C5F4-4485-9289-470EB0AC7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 y="0"/>
            <a:ext cx="18288000" cy="10290495"/>
          </a:xfrm>
          <a:prstGeom prst="rect">
            <a:avLst/>
          </a:prstGeom>
        </p:spPr>
      </p:pic>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18584" y="860317"/>
            <a:ext cx="336766" cy="336766"/>
          </a:xfrm>
          <a:custGeom>
            <a:avLst/>
            <a:gdLst/>
            <a:ahLst/>
            <a:cxnLst/>
            <a:rect l="l" t="t" r="r" b="b"/>
            <a:pathLst>
              <a:path w="336766" h="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8743950"/>
            <a:ext cx="16230600" cy="1028700"/>
            <a:chOff x="0" y="0"/>
            <a:chExt cx="2287793" cy="145001"/>
          </a:xfrm>
        </p:grpSpPr>
        <p:sp>
          <p:nvSpPr>
            <p:cNvPr id="7" name="Freeform 7"/>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8" name="TextBox 8"/>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318584" y="9055631"/>
            <a:ext cx="405338" cy="405338"/>
          </a:xfrm>
          <a:custGeom>
            <a:avLst/>
            <a:gdLst/>
            <a:ahLst/>
            <a:cxnLst/>
            <a:rect l="l" t="t" r="r" b="b"/>
            <a:pathLst>
              <a:path w="405338" h="405338">
                <a:moveTo>
                  <a:pt x="0" y="0"/>
                </a:moveTo>
                <a:lnTo>
                  <a:pt x="405338" y="0"/>
                </a:lnTo>
                <a:lnTo>
                  <a:pt x="405338" y="405338"/>
                </a:lnTo>
                <a:lnTo>
                  <a:pt x="0" y="40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1477552" y="7627139"/>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3613297" y="2668789"/>
            <a:ext cx="10726943" cy="5942189"/>
          </a:xfrm>
          <a:custGeom>
            <a:avLst/>
            <a:gdLst/>
            <a:ahLst/>
            <a:cxnLst/>
            <a:rect l="l" t="t" r="r" b="b"/>
            <a:pathLst>
              <a:path w="10726943" h="5942189">
                <a:moveTo>
                  <a:pt x="0" y="0"/>
                </a:moveTo>
                <a:lnTo>
                  <a:pt x="10726943" y="0"/>
                </a:lnTo>
                <a:lnTo>
                  <a:pt x="10726943" y="5942189"/>
                </a:lnTo>
                <a:lnTo>
                  <a:pt x="0" y="5942189"/>
                </a:lnTo>
                <a:lnTo>
                  <a:pt x="0" y="0"/>
                </a:lnTo>
                <a:close/>
              </a:path>
            </a:pathLst>
          </a:custGeom>
          <a:blipFill>
            <a:blip r:embed="rId11"/>
            <a:stretch>
              <a:fillRect/>
            </a:stretch>
          </a:blipFill>
        </p:spPr>
      </p:sp>
      <p:sp>
        <p:nvSpPr>
          <p:cNvPr id="13" name="TextBox 13"/>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a:solidFill>
                  <a:srgbClr val="FFFFFF"/>
                </a:solidFill>
                <a:latin typeface="Poppins Bold"/>
              </a:rPr>
              <a:t>System Prototyping Design</a:t>
            </a:r>
          </a:p>
        </p:txBody>
      </p:sp>
      <p:sp>
        <p:nvSpPr>
          <p:cNvPr id="14" name="TextBox 14"/>
          <p:cNvSpPr txBox="1"/>
          <p:nvPr/>
        </p:nvSpPr>
        <p:spPr>
          <a:xfrm>
            <a:off x="11346458" y="803382"/>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Home</a:t>
            </a:r>
          </a:p>
        </p:txBody>
      </p:sp>
      <p:sp>
        <p:nvSpPr>
          <p:cNvPr id="15" name="TextBox 15"/>
          <p:cNvSpPr txBox="1"/>
          <p:nvPr/>
        </p:nvSpPr>
        <p:spPr>
          <a:xfrm>
            <a:off x="12898741" y="803167"/>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About</a:t>
            </a:r>
          </a:p>
        </p:txBody>
      </p:sp>
      <p:sp>
        <p:nvSpPr>
          <p:cNvPr id="16" name="TextBox 16"/>
          <p:cNvSpPr txBox="1"/>
          <p:nvPr/>
        </p:nvSpPr>
        <p:spPr>
          <a:xfrm>
            <a:off x="14455282" y="803382"/>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Contact</a:t>
            </a:r>
          </a:p>
        </p:txBody>
      </p:sp>
      <p:sp>
        <p:nvSpPr>
          <p:cNvPr id="17" name="TextBox 17"/>
          <p:cNvSpPr txBox="1"/>
          <p:nvPr/>
        </p:nvSpPr>
        <p:spPr>
          <a:xfrm>
            <a:off x="1488140" y="9050337"/>
            <a:ext cx="687376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rPr>
              <a:t>National Yunlin University of Science and Technology</a:t>
            </a:r>
          </a:p>
        </p:txBody>
      </p:sp>
      <p:sp>
        <p:nvSpPr>
          <p:cNvPr id="18" name="TextBox 18"/>
          <p:cNvSpPr txBox="1"/>
          <p:nvPr/>
        </p:nvSpPr>
        <p:spPr>
          <a:xfrm>
            <a:off x="11346458" y="9050337"/>
            <a:ext cx="4758502"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rPr>
              <a:t>Department of Electrical Engineering</a:t>
            </a:r>
          </a:p>
        </p:txBody>
      </p:sp>
      <p:sp>
        <p:nvSpPr>
          <p:cNvPr id="19" name="TextBox 19"/>
          <p:cNvSpPr txBox="1"/>
          <p:nvPr/>
        </p:nvSpPr>
        <p:spPr>
          <a:xfrm>
            <a:off x="1028700" y="1818394"/>
            <a:ext cx="15896137" cy="717423"/>
          </a:xfrm>
          <a:prstGeom prst="rect">
            <a:avLst/>
          </a:prstGeom>
        </p:spPr>
        <p:txBody>
          <a:bodyPr lIns="0" tIns="0" rIns="0" bIns="0" rtlCol="0" anchor="t">
            <a:spAutoFit/>
          </a:bodyPr>
          <a:lstStyle/>
          <a:p>
            <a:pPr algn="l">
              <a:lnSpc>
                <a:spcPts val="5136"/>
              </a:lnSpc>
            </a:pPr>
            <a:r>
              <a:rPr lang="en-US" sz="4800">
                <a:solidFill>
                  <a:srgbClr val="FFFFFF"/>
                </a:solidFill>
                <a:latin typeface="Poppins Bold"/>
              </a:rPr>
              <a:t>Design Thinking - Example System with DPU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TotalTime>
  <Words>2981</Words>
  <Application>Microsoft Office PowerPoint</Application>
  <PresentationFormat>自訂</PresentationFormat>
  <Paragraphs>534</Paragraphs>
  <Slides>55</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55</vt:i4>
      </vt:variant>
    </vt:vector>
  </HeadingPairs>
  <TitlesOfParts>
    <vt:vector size="61" baseType="lpstr">
      <vt:lpstr>Arial</vt:lpstr>
      <vt:lpstr>Poppins</vt:lpstr>
      <vt:lpstr>Poppins Medium</vt:lpstr>
      <vt:lpstr>Calibri</vt:lpstr>
      <vt:lpstr>Poppins Bold</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M11212091</dc:title>
  <dc:creator>李奕霖</dc:creator>
  <cp:lastModifiedBy>奕霖 李</cp:lastModifiedBy>
  <cp:revision>22</cp:revision>
  <dcterms:created xsi:type="dcterms:W3CDTF">2006-08-16T00:00:00Z</dcterms:created>
  <dcterms:modified xsi:type="dcterms:W3CDTF">2024-06-16T20:04:47Z</dcterms:modified>
  <dc:identifier>DAGIS4ouQTw</dc:identifier>
</cp:coreProperties>
</file>